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2" r:id="rId8"/>
    <p:sldId id="274" r:id="rId9"/>
    <p:sldId id="275" r:id="rId10"/>
    <p:sldId id="276" r:id="rId11"/>
    <p:sldId id="277" r:id="rId12"/>
    <p:sldId id="264" r:id="rId13"/>
    <p:sldId id="278" r:id="rId14"/>
    <p:sldId id="265" r:id="rId15"/>
    <p:sldId id="279" r:id="rId16"/>
    <p:sldId id="281" r:id="rId17"/>
    <p:sldId id="267" r:id="rId18"/>
    <p:sldId id="283" r:id="rId19"/>
    <p:sldId id="284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B1B1D7"/>
    <a:srgbClr val="F7F7F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C485-1DE0-F034-F61E-F1356B839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98332-3559-3D7B-11A1-86E762B95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CE48-8C73-A6BD-8FC7-A24ADA1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2FF86-B416-E368-9541-EAD0BEA49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59818-9FFA-50CF-1237-E7EB52E1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1EFC-CD56-3ABC-9090-02198AE1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CC94A-A6AA-8305-29BE-9A77C9B6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9C60-59CC-234D-B70C-0CEB8D4B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EB1C3-2737-4E54-8225-B0E5AAE4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6C8B-1ADF-D865-160D-68429B03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C6C5C-B94D-CFC2-D1F8-784A1F811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E142F-CFA3-C249-0C2F-CB4D8E1F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7F8A1-659F-2ACF-8407-C4C58DAA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242B-CC84-DBBA-6C33-0EBDAF28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47CB-8021-3BA4-5E7D-7C749E0F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7418-53D5-00F3-07B1-228313ED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85D5-100A-1CDD-6436-B454D8B0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7F22-FD3F-79B4-1688-0B7D1ADB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5255-192D-8396-F708-89004CFB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DB3B-A2AE-4741-3344-B5B12549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22AB-6DD4-9245-ECCE-C866754D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3DA3B-AE27-583E-1EBB-9F87B1538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9AE15-6C7B-AA74-BEBF-B2167513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A5A4-63D5-418C-7A89-E53DB091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3A7D-4DB2-0869-21FC-421FAE7C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4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451E-133C-4008-F14B-FE24A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A649-C8CC-5D43-F86C-D60CFEB21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A528-8BBC-64F9-5445-588A48424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3CC90-790F-A0CE-5A79-D0D49FE0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4D9E3-551D-2D55-D015-6BA9B50E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43309-88E5-91BB-B8FE-BC0E5B56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7B29-523D-2D8F-1A4E-F342D8EE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4A0B8-3FB6-91AF-7693-CB07A76D4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48499-23CB-E87C-DAE3-8C5C2E1E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272BA-FCC4-A446-F1ED-6A84A01BB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4B297-3E30-DEFE-B395-6F16D66B8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D7446-CD16-BBBF-362D-5B206A82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3E8B0-A48F-978A-354A-B28F4D1A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95B6D-5F7E-C11D-4EF8-B71F2D43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4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A989-6837-1697-52FD-64813F99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F7F4A-D412-1E7D-3BF8-AD64BF8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DE6F0-7F8C-C153-351F-11B612B0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7D5E-33B2-0968-7054-3786191B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9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8DFF1-37E9-DF19-10DD-C94450D4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41350-7195-0031-4FCB-D185274F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74547-02CB-B2EE-155C-0E5C2DD5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0B07-0631-CFE7-6596-6E531DBF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157A-5422-B07A-8D04-073D4B52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55BB1-2F1B-D94A-E191-224C6E911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B271E-DF71-4CEC-CD6E-00540741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B7168-F7AD-61C9-A084-5ECCE7B9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8191D-43B0-4808-49B9-2D296D68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1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6F9B-EEAE-95D6-DD87-FEA9BD7E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83970-159C-D17B-ED51-A1C2C8826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4682C-AC86-2763-8A1D-BEF12F762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912A3-2331-5EAF-7F1A-E434DA78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F9CA3-BCE3-096A-04DF-C38453AA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10020-C53B-2CEB-7E42-AA6A3CED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715E8-7F50-E216-80B7-CE783001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94B13-950F-39BC-F08E-93B3D614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9F4DA-4B12-C0BA-6E31-0BEED15C9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F577B-504E-4733-889F-9CBE1D934C7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363C-CFE9-0B36-A7D2-B4CF034B5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686B-0959-16B4-E6FF-23D7625EA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5A23-C9DF-4525-996A-42FCCF745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3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microsoft.com/office/2007/relationships/hdphoto" Target="../media/hdphoto1.wdp"/><Relationship Id="rId7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1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460E1DC2-1480-4D24-C648-F8810C1C2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7DD945-80BD-F916-D207-2C96FCD99641}"/>
              </a:ext>
            </a:extLst>
          </p:cNvPr>
          <p:cNvSpPr/>
          <p:nvPr/>
        </p:nvSpPr>
        <p:spPr>
          <a:xfrm>
            <a:off x="1411856" y="1752644"/>
            <a:ext cx="9368287" cy="2423035"/>
          </a:xfrm>
          <a:prstGeom prst="round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9F361-3D53-45A1-B5B1-A0E0A5BBA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7969"/>
            <a:ext cx="9144000" cy="3338423"/>
          </a:xfrm>
        </p:spPr>
        <p:txBody>
          <a:bodyPr>
            <a:norm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Using Machine Learning Models in </a:t>
            </a:r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</a:rPr>
              <a:t>I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nfectious Diseases Prediction with Economic Constraints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B6D192-54B7-7E28-3CFD-95D8D5644EB5}"/>
              </a:ext>
            </a:extLst>
          </p:cNvPr>
          <p:cNvSpPr/>
          <p:nvPr/>
        </p:nvSpPr>
        <p:spPr>
          <a:xfrm>
            <a:off x="152400" y="6130212"/>
            <a:ext cx="11137641" cy="530707"/>
          </a:xfrm>
          <a:prstGeom prst="round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82E94-8414-13CF-3314-F7AA0C05B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6204550"/>
            <a:ext cx="11520196" cy="43563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Presented by: Dr. Teddy Lazebnik (University College London, Cancer Institute)</a:t>
            </a:r>
          </a:p>
        </p:txBody>
      </p:sp>
    </p:spTree>
    <p:extLst>
      <p:ext uri="{BB962C8B-B14F-4D97-AF65-F5344CB8AC3E}">
        <p14:creationId xmlns:p14="http://schemas.microsoft.com/office/powerpoint/2010/main" val="21303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Roboto" panose="02000000000000000000" pitchFamily="2" charset="0"/>
              </a:rPr>
              <a:t>Economic Aspects of the Detection of New Strains in a Multi-Strain Model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37F952-4378-C40F-7643-965FCA646D7D}"/>
              </a:ext>
            </a:extLst>
          </p:cNvPr>
          <p:cNvSpPr/>
          <p:nvPr/>
        </p:nvSpPr>
        <p:spPr>
          <a:xfrm>
            <a:off x="1928328" y="1378100"/>
            <a:ext cx="7462038" cy="4644830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6367-8273-99D0-F0DF-5E6BCB4F6935}"/>
              </a:ext>
            </a:extLst>
          </p:cNvPr>
          <p:cNvSpPr/>
          <p:nvPr/>
        </p:nvSpPr>
        <p:spPr>
          <a:xfrm>
            <a:off x="2304660" y="1929622"/>
            <a:ext cx="2276669" cy="35456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01901A-52C4-2326-9B9E-DEEF85ED85FF}"/>
              </a:ext>
            </a:extLst>
          </p:cNvPr>
          <p:cNvSpPr/>
          <p:nvPr/>
        </p:nvSpPr>
        <p:spPr>
          <a:xfrm>
            <a:off x="2612570" y="2127379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89F750-EC86-348D-900B-626284794A19}"/>
              </a:ext>
            </a:extLst>
          </p:cNvPr>
          <p:cNvSpPr/>
          <p:nvPr/>
        </p:nvSpPr>
        <p:spPr>
          <a:xfrm>
            <a:off x="4089916" y="4911012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28115D-CC19-1051-C571-3BBCC9BEF38D}"/>
              </a:ext>
            </a:extLst>
          </p:cNvPr>
          <p:cNvSpPr/>
          <p:nvPr/>
        </p:nvSpPr>
        <p:spPr>
          <a:xfrm>
            <a:off x="4156784" y="2581813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9BEF4-6936-7A61-1AE1-663DB978D30C}"/>
              </a:ext>
            </a:extLst>
          </p:cNvPr>
          <p:cNvSpPr/>
          <p:nvPr/>
        </p:nvSpPr>
        <p:spPr>
          <a:xfrm>
            <a:off x="2729202" y="4267202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C7B7D9-2A69-7C61-4295-7B8B9C75DA52}"/>
              </a:ext>
            </a:extLst>
          </p:cNvPr>
          <p:cNvSpPr/>
          <p:nvPr/>
        </p:nvSpPr>
        <p:spPr>
          <a:xfrm>
            <a:off x="2612570" y="4698224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F87C83-F561-D27D-0F27-9D47D5BEBF93}"/>
              </a:ext>
            </a:extLst>
          </p:cNvPr>
          <p:cNvSpPr/>
          <p:nvPr/>
        </p:nvSpPr>
        <p:spPr>
          <a:xfrm>
            <a:off x="3326361" y="3298079"/>
            <a:ext cx="233265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EDCA4A-5D1C-1BAF-0529-EE63EC8B0AF4}"/>
              </a:ext>
            </a:extLst>
          </p:cNvPr>
          <p:cNvSpPr/>
          <p:nvPr/>
        </p:nvSpPr>
        <p:spPr>
          <a:xfrm>
            <a:off x="3480316" y="2234390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98560-E4AB-53C4-269D-CE6B9B50BB92}"/>
              </a:ext>
            </a:extLst>
          </p:cNvPr>
          <p:cNvSpPr/>
          <p:nvPr/>
        </p:nvSpPr>
        <p:spPr>
          <a:xfrm>
            <a:off x="2615738" y="2964025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13673B-591C-6F4D-CF2C-F338756BCA3A}"/>
              </a:ext>
            </a:extLst>
          </p:cNvPr>
          <p:cNvSpPr/>
          <p:nvPr/>
        </p:nvSpPr>
        <p:spPr>
          <a:xfrm>
            <a:off x="4267254" y="3408835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1B9375-3802-F2E1-AD95-5B7BCDF18B00}"/>
              </a:ext>
            </a:extLst>
          </p:cNvPr>
          <p:cNvSpPr/>
          <p:nvPr/>
        </p:nvSpPr>
        <p:spPr>
          <a:xfrm>
            <a:off x="3363683" y="4893925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6B63E7-7A6E-3BB5-14C0-3C26B9B1EDAE}"/>
              </a:ext>
            </a:extLst>
          </p:cNvPr>
          <p:cNvSpPr/>
          <p:nvPr/>
        </p:nvSpPr>
        <p:spPr>
          <a:xfrm>
            <a:off x="2400299" y="4383834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4B9F08-0A59-856D-2E19-61D8B008D0B1}"/>
              </a:ext>
            </a:extLst>
          </p:cNvPr>
          <p:cNvSpPr/>
          <p:nvPr/>
        </p:nvSpPr>
        <p:spPr>
          <a:xfrm>
            <a:off x="4181724" y="2105573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C96A4F-C3F0-C288-07BE-5C092ED3D98A}"/>
              </a:ext>
            </a:extLst>
          </p:cNvPr>
          <p:cNvSpPr/>
          <p:nvPr/>
        </p:nvSpPr>
        <p:spPr>
          <a:xfrm>
            <a:off x="3480316" y="3979369"/>
            <a:ext cx="233265" cy="2332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B44966-4BD9-2A67-AAF4-F3B04AAEF901}"/>
              </a:ext>
            </a:extLst>
          </p:cNvPr>
          <p:cNvSpPr/>
          <p:nvPr/>
        </p:nvSpPr>
        <p:spPr>
          <a:xfrm>
            <a:off x="3637379" y="2815078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5ED0B5-B496-1720-5FB4-D3F1DB7A86D1}"/>
              </a:ext>
            </a:extLst>
          </p:cNvPr>
          <p:cNvSpPr/>
          <p:nvPr/>
        </p:nvSpPr>
        <p:spPr>
          <a:xfrm>
            <a:off x="3093096" y="2581813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D480CB-3EB5-D79C-46DC-32CB9D30B058}"/>
              </a:ext>
            </a:extLst>
          </p:cNvPr>
          <p:cNvSpPr/>
          <p:nvPr/>
        </p:nvSpPr>
        <p:spPr>
          <a:xfrm>
            <a:off x="2633564" y="3684815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2B89AE-432D-DB3E-B300-BF1DDDAF1EF4}"/>
              </a:ext>
            </a:extLst>
          </p:cNvPr>
          <p:cNvSpPr/>
          <p:nvPr/>
        </p:nvSpPr>
        <p:spPr>
          <a:xfrm>
            <a:off x="4178611" y="3889071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AA592E-CBB4-E350-5DFC-DCF6BE0274AE}"/>
              </a:ext>
            </a:extLst>
          </p:cNvPr>
          <p:cNvSpPr/>
          <p:nvPr/>
        </p:nvSpPr>
        <p:spPr>
          <a:xfrm>
            <a:off x="3371455" y="4433880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336A50-333C-291F-557A-9FBB870EBCC1}"/>
              </a:ext>
            </a:extLst>
          </p:cNvPr>
          <p:cNvSpPr/>
          <p:nvPr/>
        </p:nvSpPr>
        <p:spPr>
          <a:xfrm>
            <a:off x="4002819" y="4369307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E6E447-050D-64A6-E45C-B90B0D95A382}"/>
              </a:ext>
            </a:extLst>
          </p:cNvPr>
          <p:cNvSpPr/>
          <p:nvPr/>
        </p:nvSpPr>
        <p:spPr>
          <a:xfrm>
            <a:off x="2778176" y="5163978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F5527C-E0F1-F67F-1666-6E6B9301F567}"/>
              </a:ext>
            </a:extLst>
          </p:cNvPr>
          <p:cNvSpPr/>
          <p:nvPr/>
        </p:nvSpPr>
        <p:spPr>
          <a:xfrm>
            <a:off x="3046443" y="2075110"/>
            <a:ext cx="233265" cy="233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76EF38A-F247-6FC5-3CDA-8090B66D1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9179" y="1749285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76EF38A-F247-6FC5-3CDA-8090B66D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79" y="1749285"/>
                <a:ext cx="553616" cy="60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1C6707EB-B7A3-C6BC-7B89-B6A8B576DB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4826" y="3243968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1C6707EB-B7A3-C6BC-7B89-B6A8B576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26" y="3243968"/>
                <a:ext cx="553616" cy="60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F1B17F42-256D-7398-2CAA-7CCA28A6E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734" y="2359502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F1B17F42-256D-7398-2CAA-7CCA28A6E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734" y="2359502"/>
                <a:ext cx="553616" cy="60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20BDAA20-2D50-137A-1C79-EC176126FD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1634" y="4775541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20BDAA20-2D50-137A-1C79-EC176126F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34" y="4775541"/>
                <a:ext cx="553616" cy="605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8D6E493C-3F94-AA45-AADB-BC9B0BB2E6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348" y="4277202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8D6E493C-3F94-AA45-AADB-BC9B0BB2E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348" y="4277202"/>
                <a:ext cx="553616" cy="605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043C7CC7-D19E-DC81-459A-7540B2071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1908" y="3451497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043C7CC7-D19E-DC81-459A-7540B2071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908" y="3451497"/>
                <a:ext cx="553616" cy="605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B6D243B5-8D6E-AAB8-E200-96625601A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929" y="2698445"/>
                <a:ext cx="553616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B6D243B5-8D6E-AAB8-E200-96625601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29" y="2698445"/>
                <a:ext cx="553616" cy="605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8EE296BF-7D57-4ED3-9FEE-45F5F0727F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24" y="2293349"/>
            <a:ext cx="914400" cy="9144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21C12E63-4CC1-2A34-851C-E38ABFE5FA73}"/>
              </a:ext>
            </a:extLst>
          </p:cNvPr>
          <p:cNvSpPr txBox="1">
            <a:spLocks/>
          </p:cNvSpPr>
          <p:nvPr/>
        </p:nvSpPr>
        <p:spPr>
          <a:xfrm>
            <a:off x="5341820" y="1493013"/>
            <a:ext cx="3324808" cy="605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Pandemic Intervention Policy</a:t>
            </a:r>
          </a:p>
          <a:p>
            <a:pPr algn="ctr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(PIP)</a:t>
            </a:r>
            <a:endParaRPr lang="en-US" sz="1800" b="1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CE4AF6B-BD74-2AF6-98F4-905606323FED}"/>
              </a:ext>
            </a:extLst>
          </p:cNvPr>
          <p:cNvSpPr/>
          <p:nvPr/>
        </p:nvSpPr>
        <p:spPr>
          <a:xfrm>
            <a:off x="2461040" y="2052117"/>
            <a:ext cx="2043404" cy="1623526"/>
          </a:xfrm>
          <a:custGeom>
            <a:avLst/>
            <a:gdLst>
              <a:gd name="connsiteX0" fmla="*/ 1334277 w 2043404"/>
              <a:gd name="connsiteY0" fmla="*/ 93306 h 1623526"/>
              <a:gd name="connsiteX1" fmla="*/ 1838131 w 2043404"/>
              <a:gd name="connsiteY1" fmla="*/ 0 h 1623526"/>
              <a:gd name="connsiteX2" fmla="*/ 2024743 w 2043404"/>
              <a:gd name="connsiteY2" fmla="*/ 55983 h 1623526"/>
              <a:gd name="connsiteX3" fmla="*/ 2043404 w 2043404"/>
              <a:gd name="connsiteY3" fmla="*/ 998375 h 1623526"/>
              <a:gd name="connsiteX4" fmla="*/ 1520890 w 2043404"/>
              <a:gd name="connsiteY4" fmla="*/ 1324947 h 1623526"/>
              <a:gd name="connsiteX5" fmla="*/ 1026367 w 2043404"/>
              <a:gd name="connsiteY5" fmla="*/ 1623526 h 1623526"/>
              <a:gd name="connsiteX6" fmla="*/ 139959 w 2043404"/>
              <a:gd name="connsiteY6" fmla="*/ 1203649 h 1623526"/>
              <a:gd name="connsiteX7" fmla="*/ 0 w 2043404"/>
              <a:gd name="connsiteY7" fmla="*/ 699796 h 1623526"/>
              <a:gd name="connsiteX8" fmla="*/ 774441 w 2043404"/>
              <a:gd name="connsiteY8" fmla="*/ 419877 h 1623526"/>
              <a:gd name="connsiteX9" fmla="*/ 905069 w 2043404"/>
              <a:gd name="connsiteY9" fmla="*/ 195943 h 1623526"/>
              <a:gd name="connsiteX10" fmla="*/ 1334277 w 2043404"/>
              <a:gd name="connsiteY10" fmla="*/ 93306 h 16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3404" h="1623526">
                <a:moveTo>
                  <a:pt x="1334277" y="93306"/>
                </a:moveTo>
                <a:lnTo>
                  <a:pt x="1838131" y="0"/>
                </a:lnTo>
                <a:lnTo>
                  <a:pt x="2024743" y="55983"/>
                </a:lnTo>
                <a:lnTo>
                  <a:pt x="2043404" y="998375"/>
                </a:lnTo>
                <a:lnTo>
                  <a:pt x="1520890" y="1324947"/>
                </a:lnTo>
                <a:lnTo>
                  <a:pt x="1026367" y="1623526"/>
                </a:lnTo>
                <a:lnTo>
                  <a:pt x="139959" y="1203649"/>
                </a:lnTo>
                <a:lnTo>
                  <a:pt x="0" y="699796"/>
                </a:lnTo>
                <a:lnTo>
                  <a:pt x="774441" y="419877"/>
                </a:lnTo>
                <a:lnTo>
                  <a:pt x="905069" y="195943"/>
                </a:lnTo>
                <a:lnTo>
                  <a:pt x="1334277" y="93306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C2B462-6DB0-5548-F360-D5A56D8A1AED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flipH="1">
            <a:off x="4504444" y="2750549"/>
            <a:ext cx="2042580" cy="2999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F05364DE-428E-CEC0-A7F4-1097D5E77D20}"/>
              </a:ext>
            </a:extLst>
          </p:cNvPr>
          <p:cNvSpPr txBox="1">
            <a:spLocks/>
          </p:cNvSpPr>
          <p:nvPr/>
        </p:nvSpPr>
        <p:spPr>
          <a:xfrm>
            <a:off x="4892347" y="2462200"/>
            <a:ext cx="1287040" cy="46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Sample</a:t>
            </a:r>
            <a:endParaRPr lang="en-US" sz="18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2FF683-31DA-2065-0A2C-529874BB7E69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981930" y="3377064"/>
            <a:ext cx="1933721" cy="8454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B111A33B-C1C7-0871-0563-12CF141AA2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6" y="4474289"/>
            <a:ext cx="457200" cy="45720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72369A65-8C29-54F9-A052-7EF12524FF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71" y="3713410"/>
            <a:ext cx="457200" cy="45720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D8D8AC38-B9FF-F60A-C90F-B74FA402758B}"/>
              </a:ext>
            </a:extLst>
          </p:cNvPr>
          <p:cNvSpPr txBox="1">
            <a:spLocks/>
          </p:cNvSpPr>
          <p:nvPr/>
        </p:nvSpPr>
        <p:spPr>
          <a:xfrm>
            <a:off x="6547024" y="3701100"/>
            <a:ext cx="3716648" cy="46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No new strain detected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FFE8CF04-E9BC-709D-386A-15AE79F44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7024" y="4266643"/>
                <a:ext cx="2843342" cy="9771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New strain detected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infected</m:t>
                      </m:r>
                      <m:r>
                        <m:rPr>
                          <m:nor/>
                        </m:rP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rate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reduction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en-US" sz="1800" b="0" i="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rate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m:t> 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𝝍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after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a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delay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𝝉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FFE8CF04-E9BC-709D-386A-15AE79F44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24" y="4266643"/>
                <a:ext cx="2843342" cy="977162"/>
              </a:xfrm>
              <a:prstGeom prst="rect">
                <a:avLst/>
              </a:prstGeom>
              <a:blipFill>
                <a:blip r:embed="rId14"/>
                <a:stretch>
                  <a:fillRect l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4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/>
      <p:bldP spid="58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Roboto" panose="02000000000000000000" pitchFamily="2" charset="0"/>
              </a:rPr>
              <a:t>Economic Aspects of the Detection of New Strains in a Multi-Strain Model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37F952-4378-C40F-7643-965FCA646D7D}"/>
              </a:ext>
            </a:extLst>
          </p:cNvPr>
          <p:cNvSpPr/>
          <p:nvPr/>
        </p:nvSpPr>
        <p:spPr>
          <a:xfrm>
            <a:off x="534835" y="1672001"/>
            <a:ext cx="11025791" cy="4109725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B3EBE97-2CE4-2177-23B8-CC1B74C76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669" y="1878720"/>
                <a:ext cx="10360089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Hospitalization cost: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𝑃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: 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𝐽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≔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𝐽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r>
                  <a:rPr lang="en-US" sz="18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𝐽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B3EBE97-2CE4-2177-23B8-CC1B74C7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9" y="1878720"/>
                <a:ext cx="10360089" cy="60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7031A9D4-E248-B0B5-8F8E-EE7978151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669" y="2685672"/>
                <a:ext cx="10360089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PIP testing cost of population of size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f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ln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⁡(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endParaRPr lang="en-US" sz="18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7031A9D4-E248-B0B5-8F8E-EE797815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9" y="2685672"/>
                <a:ext cx="10360089" cy="60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78110C5A-8CDC-B6A6-9FDF-EE44E0AEB3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668" y="3800088"/>
                <a:ext cx="10360089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Cost at time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𝒕</m:t>
                    </m:r>
                  </m:oMath>
                </a14:m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𝑀</m:t>
                            </m:r>
                          </m:e>
                        </m:d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𝑀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h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78110C5A-8CDC-B6A6-9FDF-EE44E0AE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8" y="3800088"/>
                <a:ext cx="10360089" cy="605665"/>
              </a:xfrm>
              <a:prstGeom prst="rect">
                <a:avLst/>
              </a:prstGeom>
              <a:blipFill>
                <a:blip r:embed="rId6"/>
                <a:stretch>
                  <a:fillRect t="-54000" b="-9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E024358D-18FA-3AE3-A6B5-5103E7A0D2E4}"/>
              </a:ext>
            </a:extLst>
          </p:cNvPr>
          <p:cNvSpPr/>
          <p:nvPr/>
        </p:nvSpPr>
        <p:spPr>
          <a:xfrm>
            <a:off x="5978456" y="3276112"/>
            <a:ext cx="223935" cy="4924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78772AC-9C04-896B-4AFB-A32E419AC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668" y="5070447"/>
                <a:ext cx="10360089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𝐓𝐨𝐭𝐚𝐥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𝐩𝐚𝐧𝐝𝐞𝐦𝐢𝐜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𝐜𝐨𝐬𝐭</m:t>
                    </m:r>
                  </m:oMath>
                </a14:m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∈[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]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𝐸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78772AC-9C04-896B-4AFB-A32E419AC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8" y="5070447"/>
                <a:ext cx="10360089" cy="605665"/>
              </a:xfrm>
              <a:prstGeom prst="rect">
                <a:avLst/>
              </a:prstGeom>
              <a:blipFill>
                <a:blip r:embed="rId7"/>
                <a:stretch>
                  <a:fillRect t="-5757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Down 14">
            <a:extLst>
              <a:ext uri="{FF2B5EF4-FFF2-40B4-BE49-F238E27FC236}">
                <a16:creationId xmlns:a16="http://schemas.microsoft.com/office/drawing/2014/main" id="{CC788B17-1543-DF85-786B-3E12AD51323B}"/>
              </a:ext>
            </a:extLst>
          </p:cNvPr>
          <p:cNvSpPr/>
          <p:nvPr/>
        </p:nvSpPr>
        <p:spPr>
          <a:xfrm>
            <a:off x="5978456" y="4546471"/>
            <a:ext cx="223935" cy="4924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The Simulating and Learning Loop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030D4-9C11-6089-4C7A-E2854514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8" y="1372183"/>
            <a:ext cx="11004700" cy="2228850"/>
          </a:xfrm>
          <a:prstGeom prst="round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6AEBA7-D63B-0322-6A7E-9605DB5F3109}"/>
              </a:ext>
            </a:extLst>
          </p:cNvPr>
          <p:cNvSpPr/>
          <p:nvPr/>
        </p:nvSpPr>
        <p:spPr>
          <a:xfrm>
            <a:off x="524292" y="3928771"/>
            <a:ext cx="11025791" cy="2237231"/>
          </a:xfrm>
          <a:prstGeom prst="roundRect">
            <a:avLst>
              <a:gd name="adj" fmla="val 166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05E17-9CBC-4713-8928-383658323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74" y="3976395"/>
            <a:ext cx="10407326" cy="2150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A455E-5047-B49A-17C2-A3B97258555D}"/>
              </a:ext>
            </a:extLst>
          </p:cNvPr>
          <p:cNvSpPr txBox="1"/>
          <p:nvPr/>
        </p:nvSpPr>
        <p:spPr>
          <a:xfrm>
            <a:off x="545382" y="6406959"/>
            <a:ext cx="110047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* The image from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Obeidat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et al. (2018). Adaptive Portfolio Asset Allocation Optimization with Deep Learning. International Journal on Advances in Intelligent Systems, 11(1-2):25-34.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0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Show, Don’t Tell – Values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267C5B-B613-DEF1-3C09-DE0BDA9D0620}"/>
              </a:ext>
            </a:extLst>
          </p:cNvPr>
          <p:cNvSpPr/>
          <p:nvPr/>
        </p:nvSpPr>
        <p:spPr>
          <a:xfrm>
            <a:off x="534837" y="1063690"/>
            <a:ext cx="11035122" cy="5467739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4AD12-7BA3-A82A-66AB-BF374F20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30" y="1130060"/>
            <a:ext cx="5862540" cy="53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9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Show, Don’t Tell – Baseline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374F73-4FDB-3AF2-14C5-A67A7F0252E4}"/>
              </a:ext>
            </a:extLst>
          </p:cNvPr>
          <p:cNvSpPr/>
          <p:nvPr/>
        </p:nvSpPr>
        <p:spPr>
          <a:xfrm>
            <a:off x="4590661" y="1270779"/>
            <a:ext cx="6969967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F69C8-CE53-C11B-3C85-E24E45CCB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066" y="1421988"/>
            <a:ext cx="6562628" cy="450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9076A46-09C1-50D8-DB5C-169CCA8A4687}"/>
                  </a:ext>
                </a:extLst>
              </p:cNvPr>
              <p:cNvSpPr/>
              <p:nvPr/>
            </p:nvSpPr>
            <p:spPr>
              <a:xfrm>
                <a:off x="534838" y="1270778"/>
                <a:ext cx="3831890" cy="4809608"/>
              </a:xfrm>
              <a:prstGeom prst="roundRect">
                <a:avLst>
                  <a:gd name="adj" fmla="val 74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The economic cost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and mean reproduction number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over time, divided into three NDS PIP policies: no samples, random sample of 5% of the population, and entire population sample.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The results are shown as a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±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standard deviation of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100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simulations. 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9076A46-09C1-50D8-DB5C-169CCA8A4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38" y="1270778"/>
                <a:ext cx="3831890" cy="4809608"/>
              </a:xfrm>
              <a:prstGeom prst="roundRect">
                <a:avLst>
                  <a:gd name="adj" fmla="val 7455"/>
                </a:avLst>
              </a:prstGeom>
              <a:blipFill>
                <a:blip r:embed="rId5"/>
                <a:stretch>
                  <a:fillRect r="-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50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Show, Don’t Tell – Sensitivity Analysis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AF8306-8A04-A7E8-67C9-C5AF14E404E0}"/>
              </a:ext>
            </a:extLst>
          </p:cNvPr>
          <p:cNvSpPr/>
          <p:nvPr/>
        </p:nvSpPr>
        <p:spPr>
          <a:xfrm>
            <a:off x="534837" y="1063690"/>
            <a:ext cx="11035122" cy="5467739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E108-DFE0-46DE-A4B0-D7A8FEBBD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08" y="1732427"/>
            <a:ext cx="1069698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3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Show, Don’t Tell – Policy Optimization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AF8306-8A04-A7E8-67C9-C5AF14E404E0}"/>
              </a:ext>
            </a:extLst>
          </p:cNvPr>
          <p:cNvSpPr/>
          <p:nvPr/>
        </p:nvSpPr>
        <p:spPr>
          <a:xfrm>
            <a:off x="534837" y="1063690"/>
            <a:ext cx="11035122" cy="5467739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1C2B2-079F-DC7D-669D-24401D6D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0" y="1232169"/>
            <a:ext cx="10471215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Several More Ideas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4F34A-5116-84FA-1C76-0F0610D7CFC0}"/>
              </a:ext>
            </a:extLst>
          </p:cNvPr>
          <p:cNvSpPr/>
          <p:nvPr/>
        </p:nvSpPr>
        <p:spPr>
          <a:xfrm>
            <a:off x="534837" y="1270778"/>
            <a:ext cx="10786306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A5DDAE-B20F-5477-18FB-F0E7A229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544" y="2214252"/>
            <a:ext cx="5154890" cy="37257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9A8B916-45D0-D1BE-4C1E-7648E464107A}"/>
              </a:ext>
            </a:extLst>
          </p:cNvPr>
          <p:cNvSpPr txBox="1">
            <a:spLocks/>
          </p:cNvSpPr>
          <p:nvPr/>
        </p:nvSpPr>
        <p:spPr>
          <a:xfrm>
            <a:off x="534837" y="1468167"/>
            <a:ext cx="10786305" cy="60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Border Closure for International Tourism During Pandemic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5835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Several More Ideas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4F34A-5116-84FA-1C76-0F0610D7CFC0}"/>
              </a:ext>
            </a:extLst>
          </p:cNvPr>
          <p:cNvSpPr/>
          <p:nvPr/>
        </p:nvSpPr>
        <p:spPr>
          <a:xfrm>
            <a:off x="534837" y="1270778"/>
            <a:ext cx="10786306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A8B916-45D0-D1BE-4C1E-7648E464107A}"/>
              </a:ext>
            </a:extLst>
          </p:cNvPr>
          <p:cNvSpPr txBox="1">
            <a:spLocks/>
          </p:cNvSpPr>
          <p:nvPr/>
        </p:nvSpPr>
        <p:spPr>
          <a:xfrm>
            <a:off x="534837" y="1468167"/>
            <a:ext cx="10786305" cy="60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Cost-optimal Seeding Strategy During a Botanical Pandemic in Domesticated Fields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CC1D8-07DA-5987-E1D5-50CF509CA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8" y="2536372"/>
            <a:ext cx="10297601" cy="25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6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Several More Ideas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4F34A-5116-84FA-1C76-0F0610D7CFC0}"/>
              </a:ext>
            </a:extLst>
          </p:cNvPr>
          <p:cNvSpPr/>
          <p:nvPr/>
        </p:nvSpPr>
        <p:spPr>
          <a:xfrm>
            <a:off x="534837" y="1270778"/>
            <a:ext cx="10786306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A8B916-45D0-D1BE-4C1E-7648E464107A}"/>
              </a:ext>
            </a:extLst>
          </p:cNvPr>
          <p:cNvSpPr txBox="1">
            <a:spLocks/>
          </p:cNvSpPr>
          <p:nvPr/>
        </p:nvSpPr>
        <p:spPr>
          <a:xfrm>
            <a:off x="534837" y="1468167"/>
            <a:ext cx="10786305" cy="60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Multi-Species Pray-Predator Dynamics During a Multi-Strain Pandemic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4D4B6-0863-AE77-EB00-D8BEF8CF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88" y="2216529"/>
            <a:ext cx="5868430" cy="3721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58599-D338-1B4B-B205-A9C742D5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94" y="2703209"/>
            <a:ext cx="3762376" cy="2737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0C3A74-05FB-2737-1715-EC4E846DEAEA}"/>
              </a:ext>
            </a:extLst>
          </p:cNvPr>
          <p:cNvSpPr/>
          <p:nvPr/>
        </p:nvSpPr>
        <p:spPr>
          <a:xfrm>
            <a:off x="6792686" y="2216529"/>
            <a:ext cx="45719" cy="360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5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Agenda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7B2C0C-32F6-0E98-85F6-AE29C6AC92DB}"/>
              </a:ext>
            </a:extLst>
          </p:cNvPr>
          <p:cNvSpPr/>
          <p:nvPr/>
        </p:nvSpPr>
        <p:spPr>
          <a:xfrm>
            <a:off x="741870" y="3481760"/>
            <a:ext cx="11230155" cy="34897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29B2A-D5B4-ABDD-C842-3B63B139742A}"/>
              </a:ext>
            </a:extLst>
          </p:cNvPr>
          <p:cNvSpPr/>
          <p:nvPr/>
        </p:nvSpPr>
        <p:spPr>
          <a:xfrm>
            <a:off x="1526876" y="3404332"/>
            <a:ext cx="163902" cy="5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02691-BC0F-EC6F-A07C-334A9713020E}"/>
              </a:ext>
            </a:extLst>
          </p:cNvPr>
          <p:cNvSpPr/>
          <p:nvPr/>
        </p:nvSpPr>
        <p:spPr>
          <a:xfrm>
            <a:off x="10598990" y="3404331"/>
            <a:ext cx="163902" cy="5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CCEDC-B7D0-7826-92DC-B688757F61D1}"/>
              </a:ext>
            </a:extLst>
          </p:cNvPr>
          <p:cNvSpPr/>
          <p:nvPr/>
        </p:nvSpPr>
        <p:spPr>
          <a:xfrm>
            <a:off x="3841630" y="3404329"/>
            <a:ext cx="163902" cy="5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4BC313-185B-F6F4-9053-3860CB87E898}"/>
              </a:ext>
            </a:extLst>
          </p:cNvPr>
          <p:cNvSpPr/>
          <p:nvPr/>
        </p:nvSpPr>
        <p:spPr>
          <a:xfrm>
            <a:off x="6156385" y="3404330"/>
            <a:ext cx="163902" cy="5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5DA73-1691-268B-F026-5D3B6E337DD2}"/>
              </a:ext>
            </a:extLst>
          </p:cNvPr>
          <p:cNvSpPr/>
          <p:nvPr/>
        </p:nvSpPr>
        <p:spPr>
          <a:xfrm>
            <a:off x="8377687" y="3404328"/>
            <a:ext cx="163902" cy="5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BCCB306-C1DE-84AD-D7F9-7EB73708DF38}"/>
              </a:ext>
            </a:extLst>
          </p:cNvPr>
          <p:cNvSpPr/>
          <p:nvPr/>
        </p:nvSpPr>
        <p:spPr>
          <a:xfrm>
            <a:off x="599536" y="1846052"/>
            <a:ext cx="1945257" cy="1403408"/>
          </a:xfrm>
          <a:custGeom>
            <a:avLst/>
            <a:gdLst>
              <a:gd name="connsiteX0" fmla="*/ 488871 w 1945257"/>
              <a:gd name="connsiteY0" fmla="*/ 0 h 1403408"/>
              <a:gd name="connsiteX1" fmla="*/ 1711351 w 1945257"/>
              <a:gd name="connsiteY1" fmla="*/ 0 h 1403408"/>
              <a:gd name="connsiteX2" fmla="*/ 1945257 w 1945257"/>
              <a:gd name="connsiteY2" fmla="*/ 233906 h 1403408"/>
              <a:gd name="connsiteX3" fmla="*/ 1945257 w 1945257"/>
              <a:gd name="connsiteY3" fmla="*/ 1169502 h 1403408"/>
              <a:gd name="connsiteX4" fmla="*/ 1711351 w 1945257"/>
              <a:gd name="connsiteY4" fmla="*/ 1403408 h 1403408"/>
              <a:gd name="connsiteX5" fmla="*/ 233906 w 1945257"/>
              <a:gd name="connsiteY5" fmla="*/ 1403408 h 1403408"/>
              <a:gd name="connsiteX6" fmla="*/ 0 w 1945257"/>
              <a:gd name="connsiteY6" fmla="*/ 1169502 h 1403408"/>
              <a:gd name="connsiteX7" fmla="*/ 0 w 1945257"/>
              <a:gd name="connsiteY7" fmla="*/ 570271 h 1403408"/>
              <a:gd name="connsiteX8" fmla="*/ 68196 w 1945257"/>
              <a:gd name="connsiteY8" fmla="*/ 577146 h 1403408"/>
              <a:gd name="connsiteX9" fmla="*/ 511641 w 1945257"/>
              <a:gd name="connsiteY9" fmla="*/ 133701 h 1403408"/>
              <a:gd name="connsiteX10" fmla="*/ 502632 w 1945257"/>
              <a:gd name="connsiteY10" fmla="*/ 44331 h 14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257" h="1403408">
                <a:moveTo>
                  <a:pt x="488871" y="0"/>
                </a:moveTo>
                <a:lnTo>
                  <a:pt x="1711351" y="0"/>
                </a:lnTo>
                <a:cubicBezTo>
                  <a:pt x="1840534" y="0"/>
                  <a:pt x="1945257" y="104723"/>
                  <a:pt x="1945257" y="233906"/>
                </a:cubicBezTo>
                <a:lnTo>
                  <a:pt x="1945257" y="1169502"/>
                </a:lnTo>
                <a:cubicBezTo>
                  <a:pt x="1945257" y="1298685"/>
                  <a:pt x="1840534" y="1403408"/>
                  <a:pt x="1711351" y="1403408"/>
                </a:cubicBezTo>
                <a:lnTo>
                  <a:pt x="233906" y="1403408"/>
                </a:lnTo>
                <a:cubicBezTo>
                  <a:pt x="104723" y="1403408"/>
                  <a:pt x="0" y="1298685"/>
                  <a:pt x="0" y="1169502"/>
                </a:cubicBezTo>
                <a:lnTo>
                  <a:pt x="0" y="570271"/>
                </a:lnTo>
                <a:lnTo>
                  <a:pt x="68196" y="577146"/>
                </a:lnTo>
                <a:cubicBezTo>
                  <a:pt x="313104" y="577146"/>
                  <a:pt x="511641" y="378609"/>
                  <a:pt x="511641" y="133701"/>
                </a:cubicBezTo>
                <a:cubicBezTo>
                  <a:pt x="511641" y="103088"/>
                  <a:pt x="508539" y="73199"/>
                  <a:pt x="502632" y="44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364FF6-EF17-5549-CF1F-A8B2A5FA86FF}"/>
              </a:ext>
            </a:extLst>
          </p:cNvPr>
          <p:cNvSpPr/>
          <p:nvPr/>
        </p:nvSpPr>
        <p:spPr>
          <a:xfrm>
            <a:off x="351842" y="1647038"/>
            <a:ext cx="656011" cy="6560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09F3DCE-0FD4-EC42-9F1B-DA01EA9829D3}"/>
              </a:ext>
            </a:extLst>
          </p:cNvPr>
          <p:cNvSpPr/>
          <p:nvPr/>
        </p:nvSpPr>
        <p:spPr>
          <a:xfrm>
            <a:off x="2960299" y="4161026"/>
            <a:ext cx="1945257" cy="1403408"/>
          </a:xfrm>
          <a:custGeom>
            <a:avLst/>
            <a:gdLst>
              <a:gd name="connsiteX0" fmla="*/ 488871 w 1945257"/>
              <a:gd name="connsiteY0" fmla="*/ 0 h 1403408"/>
              <a:gd name="connsiteX1" fmla="*/ 1711351 w 1945257"/>
              <a:gd name="connsiteY1" fmla="*/ 0 h 1403408"/>
              <a:gd name="connsiteX2" fmla="*/ 1945257 w 1945257"/>
              <a:gd name="connsiteY2" fmla="*/ 233906 h 1403408"/>
              <a:gd name="connsiteX3" fmla="*/ 1945257 w 1945257"/>
              <a:gd name="connsiteY3" fmla="*/ 1169502 h 1403408"/>
              <a:gd name="connsiteX4" fmla="*/ 1711351 w 1945257"/>
              <a:gd name="connsiteY4" fmla="*/ 1403408 h 1403408"/>
              <a:gd name="connsiteX5" fmla="*/ 233906 w 1945257"/>
              <a:gd name="connsiteY5" fmla="*/ 1403408 h 1403408"/>
              <a:gd name="connsiteX6" fmla="*/ 0 w 1945257"/>
              <a:gd name="connsiteY6" fmla="*/ 1169502 h 1403408"/>
              <a:gd name="connsiteX7" fmla="*/ 0 w 1945257"/>
              <a:gd name="connsiteY7" fmla="*/ 570271 h 1403408"/>
              <a:gd name="connsiteX8" fmla="*/ 68196 w 1945257"/>
              <a:gd name="connsiteY8" fmla="*/ 577146 h 1403408"/>
              <a:gd name="connsiteX9" fmla="*/ 511641 w 1945257"/>
              <a:gd name="connsiteY9" fmla="*/ 133701 h 1403408"/>
              <a:gd name="connsiteX10" fmla="*/ 502632 w 1945257"/>
              <a:gd name="connsiteY10" fmla="*/ 44331 h 14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257" h="1403408">
                <a:moveTo>
                  <a:pt x="488871" y="0"/>
                </a:moveTo>
                <a:lnTo>
                  <a:pt x="1711351" y="0"/>
                </a:lnTo>
                <a:cubicBezTo>
                  <a:pt x="1840534" y="0"/>
                  <a:pt x="1945257" y="104723"/>
                  <a:pt x="1945257" y="233906"/>
                </a:cubicBezTo>
                <a:lnTo>
                  <a:pt x="1945257" y="1169502"/>
                </a:lnTo>
                <a:cubicBezTo>
                  <a:pt x="1945257" y="1298685"/>
                  <a:pt x="1840534" y="1403408"/>
                  <a:pt x="1711351" y="1403408"/>
                </a:cubicBezTo>
                <a:lnTo>
                  <a:pt x="233906" y="1403408"/>
                </a:lnTo>
                <a:cubicBezTo>
                  <a:pt x="104723" y="1403408"/>
                  <a:pt x="0" y="1298685"/>
                  <a:pt x="0" y="1169502"/>
                </a:cubicBezTo>
                <a:lnTo>
                  <a:pt x="0" y="570271"/>
                </a:lnTo>
                <a:lnTo>
                  <a:pt x="68196" y="577146"/>
                </a:lnTo>
                <a:cubicBezTo>
                  <a:pt x="313104" y="577146"/>
                  <a:pt x="511641" y="378609"/>
                  <a:pt x="511641" y="133701"/>
                </a:cubicBezTo>
                <a:cubicBezTo>
                  <a:pt x="511641" y="103088"/>
                  <a:pt x="508539" y="73199"/>
                  <a:pt x="502632" y="44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70AA45-994F-207D-42A3-BEF92E82CC24}"/>
              </a:ext>
            </a:extLst>
          </p:cNvPr>
          <p:cNvSpPr/>
          <p:nvPr/>
        </p:nvSpPr>
        <p:spPr>
          <a:xfrm>
            <a:off x="2712605" y="3962012"/>
            <a:ext cx="656011" cy="6560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E171C15-0EF2-7B30-D0A9-0068551E1936}"/>
              </a:ext>
            </a:extLst>
          </p:cNvPr>
          <p:cNvSpPr/>
          <p:nvPr/>
        </p:nvSpPr>
        <p:spPr>
          <a:xfrm>
            <a:off x="5183756" y="1807905"/>
            <a:ext cx="1945257" cy="1403408"/>
          </a:xfrm>
          <a:custGeom>
            <a:avLst/>
            <a:gdLst>
              <a:gd name="connsiteX0" fmla="*/ 488871 w 1945257"/>
              <a:gd name="connsiteY0" fmla="*/ 0 h 1403408"/>
              <a:gd name="connsiteX1" fmla="*/ 1711351 w 1945257"/>
              <a:gd name="connsiteY1" fmla="*/ 0 h 1403408"/>
              <a:gd name="connsiteX2" fmla="*/ 1945257 w 1945257"/>
              <a:gd name="connsiteY2" fmla="*/ 233906 h 1403408"/>
              <a:gd name="connsiteX3" fmla="*/ 1945257 w 1945257"/>
              <a:gd name="connsiteY3" fmla="*/ 1169502 h 1403408"/>
              <a:gd name="connsiteX4" fmla="*/ 1711351 w 1945257"/>
              <a:gd name="connsiteY4" fmla="*/ 1403408 h 1403408"/>
              <a:gd name="connsiteX5" fmla="*/ 233906 w 1945257"/>
              <a:gd name="connsiteY5" fmla="*/ 1403408 h 1403408"/>
              <a:gd name="connsiteX6" fmla="*/ 0 w 1945257"/>
              <a:gd name="connsiteY6" fmla="*/ 1169502 h 1403408"/>
              <a:gd name="connsiteX7" fmla="*/ 0 w 1945257"/>
              <a:gd name="connsiteY7" fmla="*/ 570271 h 1403408"/>
              <a:gd name="connsiteX8" fmla="*/ 68196 w 1945257"/>
              <a:gd name="connsiteY8" fmla="*/ 577146 h 1403408"/>
              <a:gd name="connsiteX9" fmla="*/ 511641 w 1945257"/>
              <a:gd name="connsiteY9" fmla="*/ 133701 h 1403408"/>
              <a:gd name="connsiteX10" fmla="*/ 502632 w 1945257"/>
              <a:gd name="connsiteY10" fmla="*/ 44331 h 14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257" h="1403408">
                <a:moveTo>
                  <a:pt x="488871" y="0"/>
                </a:moveTo>
                <a:lnTo>
                  <a:pt x="1711351" y="0"/>
                </a:lnTo>
                <a:cubicBezTo>
                  <a:pt x="1840534" y="0"/>
                  <a:pt x="1945257" y="104723"/>
                  <a:pt x="1945257" y="233906"/>
                </a:cubicBezTo>
                <a:lnTo>
                  <a:pt x="1945257" y="1169502"/>
                </a:lnTo>
                <a:cubicBezTo>
                  <a:pt x="1945257" y="1298685"/>
                  <a:pt x="1840534" y="1403408"/>
                  <a:pt x="1711351" y="1403408"/>
                </a:cubicBezTo>
                <a:lnTo>
                  <a:pt x="233906" y="1403408"/>
                </a:lnTo>
                <a:cubicBezTo>
                  <a:pt x="104723" y="1403408"/>
                  <a:pt x="0" y="1298685"/>
                  <a:pt x="0" y="1169502"/>
                </a:cubicBezTo>
                <a:lnTo>
                  <a:pt x="0" y="570271"/>
                </a:lnTo>
                <a:lnTo>
                  <a:pt x="68196" y="577146"/>
                </a:lnTo>
                <a:cubicBezTo>
                  <a:pt x="313104" y="577146"/>
                  <a:pt x="511641" y="378609"/>
                  <a:pt x="511641" y="133701"/>
                </a:cubicBezTo>
                <a:cubicBezTo>
                  <a:pt x="511641" y="103088"/>
                  <a:pt x="508539" y="73199"/>
                  <a:pt x="502632" y="44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E79CDD-0141-3C5D-B90A-B0B789023E9C}"/>
              </a:ext>
            </a:extLst>
          </p:cNvPr>
          <p:cNvSpPr/>
          <p:nvPr/>
        </p:nvSpPr>
        <p:spPr>
          <a:xfrm>
            <a:off x="4936062" y="1608891"/>
            <a:ext cx="656011" cy="6560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0F67F49-C00F-7865-320E-F51966C2B5D0}"/>
              </a:ext>
            </a:extLst>
          </p:cNvPr>
          <p:cNvSpPr/>
          <p:nvPr/>
        </p:nvSpPr>
        <p:spPr>
          <a:xfrm>
            <a:off x="7486808" y="4262051"/>
            <a:ext cx="1945257" cy="1403408"/>
          </a:xfrm>
          <a:custGeom>
            <a:avLst/>
            <a:gdLst>
              <a:gd name="connsiteX0" fmla="*/ 488871 w 1945257"/>
              <a:gd name="connsiteY0" fmla="*/ 0 h 1403408"/>
              <a:gd name="connsiteX1" fmla="*/ 1711351 w 1945257"/>
              <a:gd name="connsiteY1" fmla="*/ 0 h 1403408"/>
              <a:gd name="connsiteX2" fmla="*/ 1945257 w 1945257"/>
              <a:gd name="connsiteY2" fmla="*/ 233906 h 1403408"/>
              <a:gd name="connsiteX3" fmla="*/ 1945257 w 1945257"/>
              <a:gd name="connsiteY3" fmla="*/ 1169502 h 1403408"/>
              <a:gd name="connsiteX4" fmla="*/ 1711351 w 1945257"/>
              <a:gd name="connsiteY4" fmla="*/ 1403408 h 1403408"/>
              <a:gd name="connsiteX5" fmla="*/ 233906 w 1945257"/>
              <a:gd name="connsiteY5" fmla="*/ 1403408 h 1403408"/>
              <a:gd name="connsiteX6" fmla="*/ 0 w 1945257"/>
              <a:gd name="connsiteY6" fmla="*/ 1169502 h 1403408"/>
              <a:gd name="connsiteX7" fmla="*/ 0 w 1945257"/>
              <a:gd name="connsiteY7" fmla="*/ 570271 h 1403408"/>
              <a:gd name="connsiteX8" fmla="*/ 68196 w 1945257"/>
              <a:gd name="connsiteY8" fmla="*/ 577146 h 1403408"/>
              <a:gd name="connsiteX9" fmla="*/ 511641 w 1945257"/>
              <a:gd name="connsiteY9" fmla="*/ 133701 h 1403408"/>
              <a:gd name="connsiteX10" fmla="*/ 502632 w 1945257"/>
              <a:gd name="connsiteY10" fmla="*/ 44331 h 14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257" h="1403408">
                <a:moveTo>
                  <a:pt x="488871" y="0"/>
                </a:moveTo>
                <a:lnTo>
                  <a:pt x="1711351" y="0"/>
                </a:lnTo>
                <a:cubicBezTo>
                  <a:pt x="1840534" y="0"/>
                  <a:pt x="1945257" y="104723"/>
                  <a:pt x="1945257" y="233906"/>
                </a:cubicBezTo>
                <a:lnTo>
                  <a:pt x="1945257" y="1169502"/>
                </a:lnTo>
                <a:cubicBezTo>
                  <a:pt x="1945257" y="1298685"/>
                  <a:pt x="1840534" y="1403408"/>
                  <a:pt x="1711351" y="1403408"/>
                </a:cubicBezTo>
                <a:lnTo>
                  <a:pt x="233906" y="1403408"/>
                </a:lnTo>
                <a:cubicBezTo>
                  <a:pt x="104723" y="1403408"/>
                  <a:pt x="0" y="1298685"/>
                  <a:pt x="0" y="1169502"/>
                </a:cubicBezTo>
                <a:lnTo>
                  <a:pt x="0" y="570271"/>
                </a:lnTo>
                <a:lnTo>
                  <a:pt x="68196" y="577146"/>
                </a:lnTo>
                <a:cubicBezTo>
                  <a:pt x="313104" y="577146"/>
                  <a:pt x="511641" y="378609"/>
                  <a:pt x="511641" y="133701"/>
                </a:cubicBezTo>
                <a:cubicBezTo>
                  <a:pt x="511641" y="103088"/>
                  <a:pt x="508539" y="73199"/>
                  <a:pt x="502632" y="44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D3831-47EC-B51B-68FB-ECEAD2835E52}"/>
              </a:ext>
            </a:extLst>
          </p:cNvPr>
          <p:cNvSpPr/>
          <p:nvPr/>
        </p:nvSpPr>
        <p:spPr>
          <a:xfrm>
            <a:off x="7239114" y="4063037"/>
            <a:ext cx="656011" cy="6560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CBDE82-ADB6-B52E-657D-F486508A870D}"/>
              </a:ext>
            </a:extLst>
          </p:cNvPr>
          <p:cNvSpPr/>
          <p:nvPr/>
        </p:nvSpPr>
        <p:spPr>
          <a:xfrm>
            <a:off x="9626361" y="1846052"/>
            <a:ext cx="1945257" cy="1403408"/>
          </a:xfrm>
          <a:custGeom>
            <a:avLst/>
            <a:gdLst>
              <a:gd name="connsiteX0" fmla="*/ 488871 w 1945257"/>
              <a:gd name="connsiteY0" fmla="*/ 0 h 1403408"/>
              <a:gd name="connsiteX1" fmla="*/ 1711351 w 1945257"/>
              <a:gd name="connsiteY1" fmla="*/ 0 h 1403408"/>
              <a:gd name="connsiteX2" fmla="*/ 1945257 w 1945257"/>
              <a:gd name="connsiteY2" fmla="*/ 233906 h 1403408"/>
              <a:gd name="connsiteX3" fmla="*/ 1945257 w 1945257"/>
              <a:gd name="connsiteY3" fmla="*/ 1169502 h 1403408"/>
              <a:gd name="connsiteX4" fmla="*/ 1711351 w 1945257"/>
              <a:gd name="connsiteY4" fmla="*/ 1403408 h 1403408"/>
              <a:gd name="connsiteX5" fmla="*/ 233906 w 1945257"/>
              <a:gd name="connsiteY5" fmla="*/ 1403408 h 1403408"/>
              <a:gd name="connsiteX6" fmla="*/ 0 w 1945257"/>
              <a:gd name="connsiteY6" fmla="*/ 1169502 h 1403408"/>
              <a:gd name="connsiteX7" fmla="*/ 0 w 1945257"/>
              <a:gd name="connsiteY7" fmla="*/ 570271 h 1403408"/>
              <a:gd name="connsiteX8" fmla="*/ 68196 w 1945257"/>
              <a:gd name="connsiteY8" fmla="*/ 577146 h 1403408"/>
              <a:gd name="connsiteX9" fmla="*/ 511641 w 1945257"/>
              <a:gd name="connsiteY9" fmla="*/ 133701 h 1403408"/>
              <a:gd name="connsiteX10" fmla="*/ 502632 w 1945257"/>
              <a:gd name="connsiteY10" fmla="*/ 44331 h 14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257" h="1403408">
                <a:moveTo>
                  <a:pt x="488871" y="0"/>
                </a:moveTo>
                <a:lnTo>
                  <a:pt x="1711351" y="0"/>
                </a:lnTo>
                <a:cubicBezTo>
                  <a:pt x="1840534" y="0"/>
                  <a:pt x="1945257" y="104723"/>
                  <a:pt x="1945257" y="233906"/>
                </a:cubicBezTo>
                <a:lnTo>
                  <a:pt x="1945257" y="1169502"/>
                </a:lnTo>
                <a:cubicBezTo>
                  <a:pt x="1945257" y="1298685"/>
                  <a:pt x="1840534" y="1403408"/>
                  <a:pt x="1711351" y="1403408"/>
                </a:cubicBezTo>
                <a:lnTo>
                  <a:pt x="233906" y="1403408"/>
                </a:lnTo>
                <a:cubicBezTo>
                  <a:pt x="104723" y="1403408"/>
                  <a:pt x="0" y="1298685"/>
                  <a:pt x="0" y="1169502"/>
                </a:cubicBezTo>
                <a:lnTo>
                  <a:pt x="0" y="570271"/>
                </a:lnTo>
                <a:lnTo>
                  <a:pt x="68196" y="577146"/>
                </a:lnTo>
                <a:cubicBezTo>
                  <a:pt x="313104" y="577146"/>
                  <a:pt x="511641" y="378609"/>
                  <a:pt x="511641" y="133701"/>
                </a:cubicBezTo>
                <a:cubicBezTo>
                  <a:pt x="511641" y="103088"/>
                  <a:pt x="508539" y="73199"/>
                  <a:pt x="502632" y="44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A84E6F6-B346-37F5-8B0A-40E74426916A}"/>
              </a:ext>
            </a:extLst>
          </p:cNvPr>
          <p:cNvSpPr/>
          <p:nvPr/>
        </p:nvSpPr>
        <p:spPr>
          <a:xfrm>
            <a:off x="9378667" y="1647038"/>
            <a:ext cx="656011" cy="6560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26BDBF5-5F6E-BF1F-E0C4-6EA7A6D0A180}"/>
              </a:ext>
            </a:extLst>
          </p:cNvPr>
          <p:cNvSpPr txBox="1">
            <a:spLocks/>
          </p:cNvSpPr>
          <p:nvPr/>
        </p:nvSpPr>
        <p:spPr>
          <a:xfrm>
            <a:off x="620381" y="2173142"/>
            <a:ext cx="1859049" cy="1038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Motivation and introduction</a:t>
            </a:r>
            <a:endParaRPr lang="en-US" sz="1600" b="1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B2ADF86-544E-85AB-A71C-8DC4331AD3FC}"/>
              </a:ext>
            </a:extLst>
          </p:cNvPr>
          <p:cNvSpPr txBox="1">
            <a:spLocks/>
          </p:cNvSpPr>
          <p:nvPr/>
        </p:nvSpPr>
        <p:spPr>
          <a:xfrm>
            <a:off x="2960298" y="4360985"/>
            <a:ext cx="1945257" cy="12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Biological &amp; Mathematical Background</a:t>
            </a:r>
            <a:endParaRPr lang="en-US" sz="1600" b="1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EFB5F1-32BE-CB1A-6F53-973F55914291}"/>
              </a:ext>
            </a:extLst>
          </p:cNvPr>
          <p:cNvSpPr txBox="1">
            <a:spLocks/>
          </p:cNvSpPr>
          <p:nvPr/>
        </p:nvSpPr>
        <p:spPr>
          <a:xfrm>
            <a:off x="5178858" y="2083778"/>
            <a:ext cx="1945257" cy="1127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Pandemic spread and control models</a:t>
            </a:r>
            <a:endParaRPr lang="en-US" sz="1600" b="1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27CE956-12CD-3326-C48E-CE826E1A1459}"/>
              </a:ext>
            </a:extLst>
          </p:cNvPr>
          <p:cNvSpPr txBox="1">
            <a:spLocks/>
          </p:cNvSpPr>
          <p:nvPr/>
        </p:nvSpPr>
        <p:spPr>
          <a:xfrm>
            <a:off x="7486807" y="4571531"/>
            <a:ext cx="1945256" cy="109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Some results &amp; cool graphs</a:t>
            </a:r>
            <a:endParaRPr lang="en-US" sz="1600" b="1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F6E2E0-FC29-8766-9ABC-B93847236893}"/>
              </a:ext>
            </a:extLst>
          </p:cNvPr>
          <p:cNvSpPr txBox="1">
            <a:spLocks/>
          </p:cNvSpPr>
          <p:nvPr/>
        </p:nvSpPr>
        <p:spPr>
          <a:xfrm>
            <a:off x="9621463" y="2173142"/>
            <a:ext cx="1945256" cy="109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Summary and “take home” message</a:t>
            </a:r>
            <a:endParaRPr lang="en-US" sz="1600" b="1" dirty="0"/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2E2781AF-99E2-495D-3A56-E53EA13E6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10" y="4068773"/>
            <a:ext cx="457200" cy="457200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F9194D2D-1DD4-C111-9B23-FB718F10D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7" y="1741929"/>
            <a:ext cx="457200" cy="457200"/>
          </a:xfrm>
          <a:prstGeom prst="rect">
            <a:avLst/>
          </a:prstGeom>
        </p:spPr>
      </p:pic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9923BAEA-0409-0A8B-5173-972AD163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67" y="1730467"/>
            <a:ext cx="457200" cy="457200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BB2AC44-9E5B-3716-2822-3CE4EF24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08" y="4147260"/>
            <a:ext cx="457200" cy="457200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42D08278-FE0F-FA31-B40F-603079B26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82" y="178099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4" grpId="0"/>
      <p:bldP spid="38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Acknowledgements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D15A521-6794-D532-68EC-380AA5CCEF93}"/>
              </a:ext>
            </a:extLst>
          </p:cNvPr>
          <p:cNvSpPr/>
          <p:nvPr/>
        </p:nvSpPr>
        <p:spPr>
          <a:xfrm>
            <a:off x="1043795" y="1345720"/>
            <a:ext cx="1371600" cy="1371600"/>
          </a:xfrm>
          <a:prstGeom prst="ellipse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1B4A3-41D3-F0C0-59C6-F460512BBC66}"/>
              </a:ext>
            </a:extLst>
          </p:cNvPr>
          <p:cNvSpPr/>
          <p:nvPr/>
        </p:nvSpPr>
        <p:spPr>
          <a:xfrm>
            <a:off x="2593674" y="1673524"/>
            <a:ext cx="3200400" cy="715992"/>
          </a:xfrm>
          <a:prstGeom prst="roundRect">
            <a:avLst>
              <a:gd name="adj" fmla="val 34739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56BED6-2259-0D90-2630-D153C6986A84}"/>
              </a:ext>
            </a:extLst>
          </p:cNvPr>
          <p:cNvSpPr/>
          <p:nvPr/>
        </p:nvSpPr>
        <p:spPr>
          <a:xfrm>
            <a:off x="2593674" y="3308229"/>
            <a:ext cx="3200400" cy="715992"/>
          </a:xfrm>
          <a:prstGeom prst="roundRect">
            <a:avLst>
              <a:gd name="adj" fmla="val 34739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35699D-88F4-6BC0-4B67-20DA6B04908A}"/>
              </a:ext>
            </a:extLst>
          </p:cNvPr>
          <p:cNvSpPr/>
          <p:nvPr/>
        </p:nvSpPr>
        <p:spPr>
          <a:xfrm>
            <a:off x="5113717" y="5069139"/>
            <a:ext cx="3200400" cy="715992"/>
          </a:xfrm>
          <a:prstGeom prst="roundRect">
            <a:avLst>
              <a:gd name="adj" fmla="val 34739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AF226-BE89-9AA5-BC9D-8D370C1D6878}"/>
              </a:ext>
            </a:extLst>
          </p:cNvPr>
          <p:cNvSpPr/>
          <p:nvPr/>
        </p:nvSpPr>
        <p:spPr>
          <a:xfrm>
            <a:off x="6604957" y="1345720"/>
            <a:ext cx="1371600" cy="1371600"/>
          </a:xfrm>
          <a:prstGeom prst="ellipse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61790E-6468-8751-DE19-B00DD8FB7CF4}"/>
              </a:ext>
            </a:extLst>
          </p:cNvPr>
          <p:cNvSpPr/>
          <p:nvPr/>
        </p:nvSpPr>
        <p:spPr>
          <a:xfrm>
            <a:off x="8154836" y="1673524"/>
            <a:ext cx="3200400" cy="715992"/>
          </a:xfrm>
          <a:prstGeom prst="roundRect">
            <a:avLst>
              <a:gd name="adj" fmla="val 34739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5C7CEF-4D55-8CB3-EEF1-920DF9BD0B14}"/>
              </a:ext>
            </a:extLst>
          </p:cNvPr>
          <p:cNvSpPr/>
          <p:nvPr/>
        </p:nvSpPr>
        <p:spPr>
          <a:xfrm>
            <a:off x="6604957" y="2980425"/>
            <a:ext cx="1371600" cy="1371600"/>
          </a:xfrm>
          <a:prstGeom prst="ellipse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33E73D-2745-E48D-42CD-667BEE8B54A2}"/>
              </a:ext>
            </a:extLst>
          </p:cNvPr>
          <p:cNvSpPr/>
          <p:nvPr/>
        </p:nvSpPr>
        <p:spPr>
          <a:xfrm>
            <a:off x="8154836" y="3308229"/>
            <a:ext cx="3200400" cy="715992"/>
          </a:xfrm>
          <a:prstGeom prst="roundRect">
            <a:avLst>
              <a:gd name="adj" fmla="val 34739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76A789D-5017-E1BF-D6B1-19B73C00C54C}"/>
              </a:ext>
            </a:extLst>
          </p:cNvPr>
          <p:cNvSpPr txBox="1">
            <a:spLocks/>
          </p:cNvSpPr>
          <p:nvPr/>
        </p:nvSpPr>
        <p:spPr>
          <a:xfrm>
            <a:off x="8154835" y="3308228"/>
            <a:ext cx="3200401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Dr. Uri </a:t>
            </a:r>
            <a:r>
              <a:rPr lang="en-US" sz="1600" b="1" dirty="0" err="1">
                <a:latin typeface="Roboto" panose="02000000000000000000" pitchFamily="2" charset="0"/>
              </a:rPr>
              <a:t>Itay</a:t>
            </a:r>
            <a:endParaRPr lang="en-US" sz="1600" b="1" dirty="0">
              <a:latin typeface="Roboto" panose="02000000000000000000" pitchFamily="2" charset="0"/>
            </a:endParaRPr>
          </a:p>
          <a:p>
            <a:pPr algn="ctr"/>
            <a:r>
              <a:rPr lang="en-US" sz="1400" dirty="0">
                <a:latin typeface="Roboto" panose="02000000000000000000" pitchFamily="2" charset="0"/>
              </a:rPr>
              <a:t>Mathematician, speaker, algorithm developer and a data scientist</a:t>
            </a:r>
            <a:endParaRPr lang="en-US" sz="1800" dirty="0"/>
          </a:p>
        </p:txBody>
      </p:sp>
      <p:pic>
        <p:nvPicPr>
          <p:cNvPr id="18" name="Picture 17" descr="A person with blue eyes&#10;&#10;Description automatically generated with medium confidence">
            <a:extLst>
              <a:ext uri="{FF2B5EF4-FFF2-40B4-BE49-F238E27FC236}">
                <a16:creationId xmlns:a16="http://schemas.microsoft.com/office/drawing/2014/main" id="{1D3EE693-0C23-2075-BB8C-E11497C77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7" y="2985818"/>
            <a:ext cx="1371600" cy="1371600"/>
          </a:xfrm>
          <a:prstGeom prst="ellipse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FEAD81-65D7-F56A-63C9-E7B704C3A5E3}"/>
              </a:ext>
            </a:extLst>
          </p:cNvPr>
          <p:cNvSpPr txBox="1">
            <a:spLocks/>
          </p:cNvSpPr>
          <p:nvPr/>
        </p:nvSpPr>
        <p:spPr>
          <a:xfrm>
            <a:off x="8154834" y="1673523"/>
            <a:ext cx="3200401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Ariel Alexi</a:t>
            </a:r>
          </a:p>
          <a:p>
            <a:pPr algn="ctr"/>
            <a:r>
              <a:rPr lang="en-US" sz="1400" dirty="0">
                <a:latin typeface="Roboto" panose="02000000000000000000" pitchFamily="2" charset="0"/>
              </a:rPr>
              <a:t> Bar Ilan University, Information Science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BD19BF8-69FD-758F-B30F-838848C0668B}"/>
              </a:ext>
            </a:extLst>
          </p:cNvPr>
          <p:cNvSpPr txBox="1">
            <a:spLocks/>
          </p:cNvSpPr>
          <p:nvPr/>
        </p:nvSpPr>
        <p:spPr>
          <a:xfrm>
            <a:off x="5113716" y="5069137"/>
            <a:ext cx="3200401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Dr. Ariel Rosenfeld</a:t>
            </a:r>
          </a:p>
          <a:p>
            <a:pPr algn="ctr"/>
            <a:r>
              <a:rPr lang="en-US" sz="1600" dirty="0">
                <a:latin typeface="Roboto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</a:rPr>
              <a:t>Bar Ilan University, Information Science</a:t>
            </a:r>
            <a:endParaRPr lang="en-US" sz="16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6696105-C5F2-B6BE-9744-85EFEBF852CC}"/>
              </a:ext>
            </a:extLst>
          </p:cNvPr>
          <p:cNvSpPr txBox="1">
            <a:spLocks/>
          </p:cNvSpPr>
          <p:nvPr/>
        </p:nvSpPr>
        <p:spPr>
          <a:xfrm>
            <a:off x="2602010" y="3308227"/>
            <a:ext cx="3200401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Dr. Svetlana </a:t>
            </a:r>
            <a:r>
              <a:rPr lang="en-US" sz="1600" b="1" dirty="0" err="1">
                <a:latin typeface="Roboto" panose="02000000000000000000" pitchFamily="2" charset="0"/>
              </a:rPr>
              <a:t>Bunimovich</a:t>
            </a:r>
            <a:endParaRPr lang="en-US" sz="1600" b="1" dirty="0">
              <a:latin typeface="Roboto" panose="02000000000000000000" pitchFamily="2" charset="0"/>
            </a:endParaRPr>
          </a:p>
          <a:p>
            <a:pPr algn="ctr"/>
            <a:r>
              <a:rPr lang="en-US" sz="1400" dirty="0">
                <a:latin typeface="Roboto" panose="02000000000000000000" pitchFamily="2" charset="0"/>
              </a:rPr>
              <a:t>Ariel University, Mathematics</a:t>
            </a:r>
            <a:endParaRPr lang="en-US" sz="16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2A6A027-FA9F-F7E0-8DCA-7056A63ADEA3}"/>
              </a:ext>
            </a:extLst>
          </p:cNvPr>
          <p:cNvSpPr txBox="1">
            <a:spLocks/>
          </p:cNvSpPr>
          <p:nvPr/>
        </p:nvSpPr>
        <p:spPr>
          <a:xfrm>
            <a:off x="2605115" y="1662868"/>
            <a:ext cx="3200401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Roboto" panose="02000000000000000000" pitchFamily="2" charset="0"/>
              </a:rPr>
              <a:t>Dr. Labib </a:t>
            </a:r>
            <a:r>
              <a:rPr lang="en-US" sz="1600" b="1" dirty="0" err="1">
                <a:latin typeface="Roboto" panose="02000000000000000000" pitchFamily="2" charset="0"/>
              </a:rPr>
              <a:t>Shami</a:t>
            </a:r>
            <a:endParaRPr lang="en-US" sz="1600" b="1" dirty="0">
              <a:latin typeface="Roboto" panose="02000000000000000000" pitchFamily="2" charset="0"/>
            </a:endParaRPr>
          </a:p>
          <a:p>
            <a:pPr algn="ctr"/>
            <a:r>
              <a:rPr lang="en-US" sz="1600" b="1" dirty="0">
                <a:latin typeface="Roboto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</a:rPr>
              <a:t>Western Galilee College, Economics</a:t>
            </a:r>
            <a:endParaRPr lang="en-US" sz="1600" b="1" dirty="0"/>
          </a:p>
        </p:txBody>
      </p:sp>
      <p:pic>
        <p:nvPicPr>
          <p:cNvPr id="26" name="Picture 2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9C24DB-41E4-47FF-F3DC-2E698CD7E6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" b="17484"/>
          <a:stretch/>
        </p:blipFill>
        <p:spPr>
          <a:xfrm>
            <a:off x="1041684" y="1345720"/>
            <a:ext cx="1380115" cy="1371600"/>
          </a:xfrm>
          <a:prstGeom prst="ellipse">
            <a:avLst/>
          </a:prstGeom>
        </p:spPr>
      </p:pic>
      <p:pic>
        <p:nvPicPr>
          <p:cNvPr id="28" name="Picture 27" descr="A person sitting on a bench in front of a river and trees&#10;&#10;Description automatically generated with low confidence">
            <a:extLst>
              <a:ext uri="{FF2B5EF4-FFF2-40B4-BE49-F238E27FC236}">
                <a16:creationId xmlns:a16="http://schemas.microsoft.com/office/drawing/2014/main" id="{92DC1D28-D4BB-FC02-37B3-B2B93AE9E6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3" t="22623" r="24795" b="22724"/>
          <a:stretch/>
        </p:blipFill>
        <p:spPr>
          <a:xfrm>
            <a:off x="6616399" y="1345720"/>
            <a:ext cx="1367346" cy="1371600"/>
          </a:xfrm>
          <a:prstGeom prst="ellipse">
            <a:avLst/>
          </a:prstGeom>
        </p:spPr>
      </p:pic>
      <p:pic>
        <p:nvPicPr>
          <p:cNvPr id="30" name="Picture 29" descr="A person standing next to a skeleton">
            <a:extLst>
              <a:ext uri="{FF2B5EF4-FFF2-40B4-BE49-F238E27FC236}">
                <a16:creationId xmlns:a16="http://schemas.microsoft.com/office/drawing/2014/main" id="{E9E01AB4-AEED-369B-98DA-80FFCDAD7B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6" b="43295"/>
          <a:stretch/>
        </p:blipFill>
        <p:spPr>
          <a:xfrm flipH="1">
            <a:off x="1026126" y="2929905"/>
            <a:ext cx="1455815" cy="1450113"/>
          </a:xfrm>
          <a:prstGeom prst="ellipse">
            <a:avLst/>
          </a:prstGeom>
        </p:spPr>
      </p:pic>
      <p:pic>
        <p:nvPicPr>
          <p:cNvPr id="34" name="Picture 33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7C3F65A1-AB5C-6991-BAFB-A87B7586C5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7" t="10556" r="10033" b="29174"/>
          <a:stretch/>
        </p:blipFill>
        <p:spPr>
          <a:xfrm>
            <a:off x="3571744" y="4755309"/>
            <a:ext cx="1360767" cy="137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13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3BAE55-6BB3-180C-1915-2FAB57A561C0}"/>
              </a:ext>
            </a:extLst>
          </p:cNvPr>
          <p:cNvSpPr/>
          <p:nvPr/>
        </p:nvSpPr>
        <p:spPr>
          <a:xfrm>
            <a:off x="1199071" y="3053752"/>
            <a:ext cx="2605178" cy="5334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5DF353-BCF3-0410-C368-EC5AA8ED3C4E}"/>
              </a:ext>
            </a:extLst>
          </p:cNvPr>
          <p:cNvSpPr/>
          <p:nvPr/>
        </p:nvSpPr>
        <p:spPr>
          <a:xfrm>
            <a:off x="1199071" y="3830128"/>
            <a:ext cx="2605178" cy="2646961"/>
          </a:xfrm>
          <a:prstGeom prst="roundRect">
            <a:avLst>
              <a:gd name="adj" fmla="val 95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BD85F2-100B-A168-977D-0AD57D601BD5}"/>
              </a:ext>
            </a:extLst>
          </p:cNvPr>
          <p:cNvSpPr/>
          <p:nvPr/>
        </p:nvSpPr>
        <p:spPr>
          <a:xfrm>
            <a:off x="4474223" y="3053752"/>
            <a:ext cx="2605178" cy="5334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1A67F2-10C9-5549-3ED9-821BC6B4E282}"/>
              </a:ext>
            </a:extLst>
          </p:cNvPr>
          <p:cNvSpPr/>
          <p:nvPr/>
        </p:nvSpPr>
        <p:spPr>
          <a:xfrm>
            <a:off x="4474223" y="3830128"/>
            <a:ext cx="2605178" cy="2646961"/>
          </a:xfrm>
          <a:prstGeom prst="roundRect">
            <a:avLst>
              <a:gd name="adj" fmla="val 95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66907F-1195-1410-5B65-83140A63530C}"/>
              </a:ext>
            </a:extLst>
          </p:cNvPr>
          <p:cNvSpPr/>
          <p:nvPr/>
        </p:nvSpPr>
        <p:spPr>
          <a:xfrm>
            <a:off x="7779501" y="3053752"/>
            <a:ext cx="2605178" cy="5334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1A20AD-FEDD-AFBF-46C7-8FB9C45CA24C}"/>
              </a:ext>
            </a:extLst>
          </p:cNvPr>
          <p:cNvSpPr/>
          <p:nvPr/>
        </p:nvSpPr>
        <p:spPr>
          <a:xfrm>
            <a:off x="7758001" y="3830128"/>
            <a:ext cx="2605178" cy="2646961"/>
          </a:xfrm>
          <a:prstGeom prst="roundRect">
            <a:avLst>
              <a:gd name="adj" fmla="val 95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7D73D-163D-14FF-C09D-895E68A36383}"/>
              </a:ext>
            </a:extLst>
          </p:cNvPr>
          <p:cNvSpPr txBox="1">
            <a:spLocks/>
          </p:cNvSpPr>
          <p:nvPr/>
        </p:nvSpPr>
        <p:spPr>
          <a:xfrm>
            <a:off x="2524665" y="2293818"/>
            <a:ext cx="3519578" cy="37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Lazebnik.teddy@gmail.com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B031B7-94D7-6373-53FF-8FAF3F9C8ABF}"/>
              </a:ext>
            </a:extLst>
          </p:cNvPr>
          <p:cNvSpPr txBox="1">
            <a:spLocks/>
          </p:cNvSpPr>
          <p:nvPr/>
        </p:nvSpPr>
        <p:spPr>
          <a:xfrm>
            <a:off x="6843601" y="2293819"/>
            <a:ext cx="3519578" cy="37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https://teddylazebnik.com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43984C9-BB2C-34B6-CE3D-1BA9F99B1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5" y="2251494"/>
            <a:ext cx="457200" cy="4572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6849E4B-82C9-C267-83F4-BD88B74E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09" y="2251494"/>
            <a:ext cx="457200" cy="4572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B00F861-1C02-1029-D13B-E3FA8601423B}"/>
              </a:ext>
            </a:extLst>
          </p:cNvPr>
          <p:cNvSpPr txBox="1">
            <a:spLocks/>
          </p:cNvSpPr>
          <p:nvPr/>
        </p:nvSpPr>
        <p:spPr>
          <a:xfrm>
            <a:off x="1199072" y="1105528"/>
            <a:ext cx="9164108" cy="765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 am always looking for existing collaborations and research projects! If you have one, feel free to PM 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3287D0-1C3D-AE95-C09E-7DBBF6DCE3C9}"/>
              </a:ext>
            </a:extLst>
          </p:cNvPr>
          <p:cNvSpPr txBox="1">
            <a:spLocks/>
          </p:cNvSpPr>
          <p:nvPr/>
        </p:nvSpPr>
        <p:spPr>
          <a:xfrm>
            <a:off x="1199071" y="3053752"/>
            <a:ext cx="2596552" cy="533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Epidemiology is hard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BDFA62-F22B-E62B-9E12-FCD750D88253}"/>
              </a:ext>
            </a:extLst>
          </p:cNvPr>
          <p:cNvSpPr txBox="1">
            <a:spLocks/>
          </p:cNvSpPr>
          <p:nvPr/>
        </p:nvSpPr>
        <p:spPr>
          <a:xfrm>
            <a:off x="4466658" y="3053751"/>
            <a:ext cx="2596552" cy="533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ML for policy design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27F99EE-8B10-5648-578D-BAA308CAC53E}"/>
              </a:ext>
            </a:extLst>
          </p:cNvPr>
          <p:cNvSpPr txBox="1">
            <a:spLocks/>
          </p:cNvSpPr>
          <p:nvPr/>
        </p:nvSpPr>
        <p:spPr>
          <a:xfrm>
            <a:off x="7763310" y="3042861"/>
            <a:ext cx="2605177" cy="533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Solve specific tasks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4BF0AA4-4978-3F9D-9890-9F89EE78E50B}"/>
              </a:ext>
            </a:extLst>
          </p:cNvPr>
          <p:cNvSpPr txBox="1">
            <a:spLocks/>
          </p:cNvSpPr>
          <p:nvPr/>
        </p:nvSpPr>
        <p:spPr>
          <a:xfrm>
            <a:off x="1209956" y="3848407"/>
            <a:ext cx="2596552" cy="2628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There are too many process that are unknown, making the data gathering, feature engineering, and modeling an open research question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88F68E0-B17D-C3F0-3250-190673C1324C}"/>
              </a:ext>
            </a:extLst>
          </p:cNvPr>
          <p:cNvSpPr txBox="1">
            <a:spLocks/>
          </p:cNvSpPr>
          <p:nvPr/>
        </p:nvSpPr>
        <p:spPr>
          <a:xfrm>
            <a:off x="4486554" y="3848405"/>
            <a:ext cx="2596552" cy="2628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Previous attempts to use DL/ML for spread prediction and/or control has mainly failed. However, policy optimization and model fitting can extremely benefit from ML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18A47F-CAF4-2A56-CEE7-CCE5C603015C}"/>
              </a:ext>
            </a:extLst>
          </p:cNvPr>
          <p:cNvSpPr txBox="1">
            <a:spLocks/>
          </p:cNvSpPr>
          <p:nvPr/>
        </p:nvSpPr>
        <p:spPr>
          <a:xfrm>
            <a:off x="7766627" y="3827834"/>
            <a:ext cx="2596552" cy="2628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Epidemiological systems are chaotic in nature. Trying to model everything with big computer usually results in a mess. Focus on what important and solve one task at a time</a:t>
            </a:r>
          </a:p>
        </p:txBody>
      </p:sp>
    </p:spTree>
    <p:extLst>
      <p:ext uri="{BB962C8B-B14F-4D97-AF65-F5344CB8AC3E}">
        <p14:creationId xmlns:p14="http://schemas.microsoft.com/office/powerpoint/2010/main" val="10440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Epidemiology – The Ultimate Multi-disciplinary Question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1BFC23-8EEA-E2C4-94A8-D76B454083EB}"/>
              </a:ext>
            </a:extLst>
          </p:cNvPr>
          <p:cNvSpPr/>
          <p:nvPr/>
        </p:nvSpPr>
        <p:spPr>
          <a:xfrm>
            <a:off x="4970253" y="2288965"/>
            <a:ext cx="2251494" cy="2251494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DFFA8-3314-002A-8D72-E90A72F003C5}"/>
              </a:ext>
            </a:extLst>
          </p:cNvPr>
          <p:cNvSpPr/>
          <p:nvPr/>
        </p:nvSpPr>
        <p:spPr>
          <a:xfrm>
            <a:off x="845389" y="1516092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D61A65-F91F-C465-307B-86BFA6B80919}"/>
              </a:ext>
            </a:extLst>
          </p:cNvPr>
          <p:cNvSpPr/>
          <p:nvPr/>
        </p:nvSpPr>
        <p:spPr>
          <a:xfrm>
            <a:off x="5036208" y="2343913"/>
            <a:ext cx="2119583" cy="21356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0854B7-1923-BF10-3A23-499CC1A2E69A}"/>
              </a:ext>
            </a:extLst>
          </p:cNvPr>
          <p:cNvSpPr/>
          <p:nvPr/>
        </p:nvSpPr>
        <p:spPr>
          <a:xfrm>
            <a:off x="845389" y="2920041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790988-DA14-66D7-FE0F-601D5A0A2BF2}"/>
              </a:ext>
            </a:extLst>
          </p:cNvPr>
          <p:cNvSpPr/>
          <p:nvPr/>
        </p:nvSpPr>
        <p:spPr>
          <a:xfrm>
            <a:off x="847186" y="4323991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5A0653-501F-5B99-8597-1BF44FE7D2D3}"/>
              </a:ext>
            </a:extLst>
          </p:cNvPr>
          <p:cNvSpPr/>
          <p:nvPr/>
        </p:nvSpPr>
        <p:spPr>
          <a:xfrm>
            <a:off x="8504927" y="1516092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D44AB1-3833-C1BD-7157-773E0EC2D42E}"/>
              </a:ext>
            </a:extLst>
          </p:cNvPr>
          <p:cNvSpPr/>
          <p:nvPr/>
        </p:nvSpPr>
        <p:spPr>
          <a:xfrm>
            <a:off x="8504927" y="2920041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55C51D-77F2-96D3-E856-FAA67DA0F8D0}"/>
              </a:ext>
            </a:extLst>
          </p:cNvPr>
          <p:cNvSpPr/>
          <p:nvPr/>
        </p:nvSpPr>
        <p:spPr>
          <a:xfrm>
            <a:off x="8506724" y="4323991"/>
            <a:ext cx="2838090" cy="10179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C98894-5F0A-9759-DC38-6D2BD9BFC374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3683479" y="2025051"/>
            <a:ext cx="1616498" cy="5936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721EC-67DD-8FE2-7CEC-D1B33FCA8629}"/>
              </a:ext>
            </a:extLst>
          </p:cNvPr>
          <p:cNvCxnSpPr>
            <a:cxnSpLocks/>
            <a:stCxn id="15" idx="3"/>
            <a:endCxn id="2" idx="2"/>
          </p:cNvCxnSpPr>
          <p:nvPr/>
        </p:nvCxnSpPr>
        <p:spPr>
          <a:xfrm flipV="1">
            <a:off x="3683479" y="3414712"/>
            <a:ext cx="1286774" cy="142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491F9B-19C9-D20D-FEB4-9E6AE1281530}"/>
              </a:ext>
            </a:extLst>
          </p:cNvPr>
          <p:cNvCxnSpPr>
            <a:cxnSpLocks/>
            <a:stCxn id="16" idx="3"/>
            <a:endCxn id="2" idx="3"/>
          </p:cNvCxnSpPr>
          <p:nvPr/>
        </p:nvCxnSpPr>
        <p:spPr>
          <a:xfrm flipV="1">
            <a:off x="3685276" y="4210735"/>
            <a:ext cx="1614701" cy="62221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86B3AD-A3E7-0C43-0824-840F03C0B829}"/>
              </a:ext>
            </a:extLst>
          </p:cNvPr>
          <p:cNvCxnSpPr>
            <a:cxnSpLocks/>
            <a:endCxn id="2" idx="5"/>
          </p:cNvCxnSpPr>
          <p:nvPr/>
        </p:nvCxnSpPr>
        <p:spPr>
          <a:xfrm flipH="1" flipV="1">
            <a:off x="6892023" y="4210735"/>
            <a:ext cx="1612904" cy="62221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55ECC2-1EC6-0A6D-7C81-AE03511D0356}"/>
              </a:ext>
            </a:extLst>
          </p:cNvPr>
          <p:cNvCxnSpPr>
            <a:cxnSpLocks/>
            <a:stCxn id="19" idx="1"/>
            <a:endCxn id="2" idx="6"/>
          </p:cNvCxnSpPr>
          <p:nvPr/>
        </p:nvCxnSpPr>
        <p:spPr>
          <a:xfrm flipH="1" flipV="1">
            <a:off x="7221747" y="3414712"/>
            <a:ext cx="1283180" cy="142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B91203D-CAB9-D733-E04D-2A0B056A02D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6892023" y="2025051"/>
            <a:ext cx="1612904" cy="5936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75B5C6-F235-889D-2E47-5FDACA634C25}"/>
              </a:ext>
            </a:extLst>
          </p:cNvPr>
          <p:cNvSpPr txBox="1"/>
          <p:nvPr/>
        </p:nvSpPr>
        <p:spPr>
          <a:xfrm>
            <a:off x="5299977" y="2733216"/>
            <a:ext cx="1612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Epidemiology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68F9F-508A-A9B5-DF4F-515D6D06E992}"/>
              </a:ext>
            </a:extLst>
          </p:cNvPr>
          <p:cNvSpPr txBox="1"/>
          <p:nvPr/>
        </p:nvSpPr>
        <p:spPr>
          <a:xfrm>
            <a:off x="817768" y="1524846"/>
            <a:ext cx="285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</a:rPr>
              <a:t>B</a:t>
            </a:r>
            <a:r>
              <a:rPr lang="en-US" b="1" dirty="0">
                <a:latin typeface="Roboto" panose="02000000000000000000" pitchFamily="2" charset="0"/>
              </a:rPr>
              <a:t>iology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03599-04FB-5D5D-E220-A505D91139E4}"/>
              </a:ext>
            </a:extLst>
          </p:cNvPr>
          <p:cNvSpPr txBox="1"/>
          <p:nvPr/>
        </p:nvSpPr>
        <p:spPr>
          <a:xfrm>
            <a:off x="817768" y="2917882"/>
            <a:ext cx="214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</a:rPr>
              <a:t>Sociology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9C133-AAA5-7378-43F9-8ED50256A243}"/>
              </a:ext>
            </a:extLst>
          </p:cNvPr>
          <p:cNvSpPr txBox="1"/>
          <p:nvPr/>
        </p:nvSpPr>
        <p:spPr>
          <a:xfrm>
            <a:off x="817767" y="4319924"/>
            <a:ext cx="2387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</a:rPr>
              <a:t>Economic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ED299-8E6E-81D5-A1C3-E9C8A4893096}"/>
              </a:ext>
            </a:extLst>
          </p:cNvPr>
          <p:cNvSpPr txBox="1"/>
          <p:nvPr/>
        </p:nvSpPr>
        <p:spPr>
          <a:xfrm>
            <a:off x="8501027" y="1516091"/>
            <a:ext cx="2163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Healthcare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61018-0BF2-AF4D-9A82-390967FCD267}"/>
              </a:ext>
            </a:extLst>
          </p:cNvPr>
          <p:cNvSpPr txBox="1"/>
          <p:nvPr/>
        </p:nvSpPr>
        <p:spPr>
          <a:xfrm>
            <a:off x="8501026" y="2917882"/>
            <a:ext cx="2251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Mathematics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D5F0CE-60EA-543C-DCEA-E5AA6C75714B}"/>
              </a:ext>
            </a:extLst>
          </p:cNvPr>
          <p:cNvSpPr txBox="1"/>
          <p:nvPr/>
        </p:nvSpPr>
        <p:spPr>
          <a:xfrm>
            <a:off x="8518381" y="4294916"/>
            <a:ext cx="231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Computer Science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52735AD-7F7A-A55A-975C-DC441D4BC8B5}"/>
              </a:ext>
            </a:extLst>
          </p:cNvPr>
          <p:cNvSpPr txBox="1">
            <a:spLocks/>
          </p:cNvSpPr>
          <p:nvPr/>
        </p:nvSpPr>
        <p:spPr>
          <a:xfrm>
            <a:off x="845389" y="1885423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Incubation duration, infection course, mutation dynamics</a:t>
            </a:r>
            <a:endParaRPr lang="en-US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15D5B29-A53E-9C98-7BFA-DE1F0D1BADA7}"/>
              </a:ext>
            </a:extLst>
          </p:cNvPr>
          <p:cNvSpPr txBox="1">
            <a:spLocks/>
          </p:cNvSpPr>
          <p:nvPr/>
        </p:nvSpPr>
        <p:spPr>
          <a:xfrm>
            <a:off x="840450" y="3303661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Population interactions, obedience to policies</a:t>
            </a:r>
            <a:endParaRPr lang="en-US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ED2B80B-A99A-E4D2-DEC5-E0F2BCCE5500}"/>
              </a:ext>
            </a:extLst>
          </p:cNvPr>
          <p:cNvSpPr txBox="1">
            <a:spLocks/>
          </p:cNvSpPr>
          <p:nvPr/>
        </p:nvSpPr>
        <p:spPr>
          <a:xfrm>
            <a:off x="854943" y="4704668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Economic damage, intervention policy resource </a:t>
            </a:r>
            <a:r>
              <a:rPr lang="en-US" sz="1400" dirty="0" err="1">
                <a:latin typeface="Roboto" panose="02000000000000000000" pitchFamily="2" charset="0"/>
              </a:rPr>
              <a:t>demandance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2A9AE45-5163-3FB4-5DA3-4BD0EF351C72}"/>
              </a:ext>
            </a:extLst>
          </p:cNvPr>
          <p:cNvSpPr txBox="1">
            <a:spLocks/>
          </p:cNvSpPr>
          <p:nvPr/>
        </p:nvSpPr>
        <p:spPr>
          <a:xfrm>
            <a:off x="8508827" y="1899711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Clinical stages, available treatments, prevention methods  </a:t>
            </a:r>
            <a:endParaRPr lang="en-US" sz="14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320E838-00BF-9F7D-8CCD-69B4ED4D5D50}"/>
              </a:ext>
            </a:extLst>
          </p:cNvPr>
          <p:cNvSpPr txBox="1">
            <a:spLocks/>
          </p:cNvSpPr>
          <p:nvPr/>
        </p:nvSpPr>
        <p:spPr>
          <a:xfrm>
            <a:off x="8503888" y="3317949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Study dynamics, predicting spread, intervention policy design </a:t>
            </a:r>
            <a:endParaRPr lang="en-US" sz="14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6CC6271-5020-85A0-D33B-46BAEA89F9B0}"/>
              </a:ext>
            </a:extLst>
          </p:cNvPr>
          <p:cNvSpPr txBox="1">
            <a:spLocks/>
          </p:cNvSpPr>
          <p:nvPr/>
        </p:nvSpPr>
        <p:spPr>
          <a:xfrm>
            <a:off x="8518381" y="4718956"/>
            <a:ext cx="2838090" cy="63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Roboto" panose="02000000000000000000" pitchFamily="2" charset="0"/>
              </a:rPr>
              <a:t>Data-driven modeling and policy optimization, information systems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42D27-0628-2630-7F8B-8CCE3EF70A04}"/>
              </a:ext>
            </a:extLst>
          </p:cNvPr>
          <p:cNvSpPr txBox="1"/>
          <p:nvPr/>
        </p:nvSpPr>
        <p:spPr>
          <a:xfrm>
            <a:off x="5286524" y="3102548"/>
            <a:ext cx="1612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</a:rPr>
              <a:t>Occurrence </a:t>
            </a:r>
          </a:p>
          <a:p>
            <a:pPr algn="ctr"/>
            <a:endParaRPr lang="en-US" sz="1400" dirty="0">
              <a:latin typeface="Roboto" panose="02000000000000000000" pitchFamily="2" charset="0"/>
            </a:endParaRPr>
          </a:p>
          <a:p>
            <a:pPr algn="ctr"/>
            <a:r>
              <a:rPr lang="en-US" sz="1400" dirty="0">
                <a:latin typeface="Roboto" panose="02000000000000000000" pitchFamily="2" charset="0"/>
              </a:rPr>
              <a:t>Spread</a:t>
            </a:r>
          </a:p>
          <a:p>
            <a:pPr algn="ctr"/>
            <a:endParaRPr lang="en-US" sz="1400" dirty="0">
              <a:latin typeface="Roboto" panose="02000000000000000000" pitchFamily="2" charset="0"/>
            </a:endParaRPr>
          </a:p>
          <a:p>
            <a:pPr algn="ctr"/>
            <a:r>
              <a:rPr lang="en-US" sz="1400" dirty="0">
                <a:latin typeface="Roboto" panose="02000000000000000000" pitchFamily="2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9282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9" grpId="0"/>
      <p:bldP spid="10" grpId="0"/>
      <p:bldP spid="11" grpId="0"/>
      <p:bldP spid="12" grpId="0"/>
      <p:bldP spid="13" grpId="0"/>
      <p:bldP spid="18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">
            <a:extLst>
              <a:ext uri="{FF2B5EF4-FFF2-40B4-BE49-F238E27FC236}">
                <a16:creationId xmlns:a16="http://schemas.microsoft.com/office/drawing/2014/main" id="{F2B5BFD0-D48E-B149-2DE4-191A06C09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92"/>
          <a:stretch/>
        </p:blipFill>
        <p:spPr>
          <a:xfrm>
            <a:off x="9306647" y="1580352"/>
            <a:ext cx="1828800" cy="1826690"/>
          </a:xfrm>
          <a:prstGeom prst="roundRect">
            <a:avLst/>
          </a:prstGeom>
        </p:spPr>
      </p:pic>
      <p:pic>
        <p:nvPicPr>
          <p:cNvPr id="21" name="Picture 20" descr="A group of colorful chess pieces&#10;&#10;Description automatically generated with low confidence">
            <a:extLst>
              <a:ext uri="{FF2B5EF4-FFF2-40B4-BE49-F238E27FC236}">
                <a16:creationId xmlns:a16="http://schemas.microsoft.com/office/drawing/2014/main" id="{2F8BA3A6-929A-13C1-0E23-E008E583A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-208" r="21181" b="208"/>
          <a:stretch/>
        </p:blipFill>
        <p:spPr>
          <a:xfrm>
            <a:off x="7384590" y="3513183"/>
            <a:ext cx="1828334" cy="1828800"/>
          </a:xfrm>
          <a:prstGeom prst="roundRect">
            <a:avLst/>
          </a:prstGeom>
        </p:spPr>
      </p:pic>
      <p:pic>
        <p:nvPicPr>
          <p:cNvPr id="31" name="Picture 30" descr="A picture containing scene, track, road, way&#10;&#10;Description automatically generated">
            <a:extLst>
              <a:ext uri="{FF2B5EF4-FFF2-40B4-BE49-F238E27FC236}">
                <a16:creationId xmlns:a16="http://schemas.microsoft.com/office/drawing/2014/main" id="{39204BC1-BB5D-33F6-6445-967EB5E5A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31042" r="27002"/>
          <a:stretch/>
        </p:blipFill>
        <p:spPr>
          <a:xfrm>
            <a:off x="9295607" y="3509691"/>
            <a:ext cx="1839840" cy="1828800"/>
          </a:xfrm>
          <a:prstGeom prst="roundRect">
            <a:avLst/>
          </a:prstGeom>
        </p:spPr>
      </p:pic>
      <p:pic>
        <p:nvPicPr>
          <p:cNvPr id="15" name="Picture 14" descr="A person covering her face with her hands">
            <a:extLst>
              <a:ext uri="{FF2B5EF4-FFF2-40B4-BE49-F238E27FC236}">
                <a16:creationId xmlns:a16="http://schemas.microsoft.com/office/drawing/2014/main" id="{50D67C39-F817-99CA-5B6E-632BA2CFB9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11256"/>
          <a:stretch/>
        </p:blipFill>
        <p:spPr>
          <a:xfrm>
            <a:off x="7375584" y="1586971"/>
            <a:ext cx="1828800" cy="1813453"/>
          </a:xfrm>
          <a:prstGeom prst="round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Mathematically Modeling Pandemic Spread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3A8E13-4A80-7DA3-5DCE-81B4B4D8D61D}"/>
              </a:ext>
            </a:extLst>
          </p:cNvPr>
          <p:cNvSpPr/>
          <p:nvPr/>
        </p:nvSpPr>
        <p:spPr>
          <a:xfrm>
            <a:off x="677426" y="1590418"/>
            <a:ext cx="1828800" cy="569459"/>
          </a:xfrm>
          <a:prstGeom prst="roundRect">
            <a:avLst/>
          </a:prstGeom>
          <a:solidFill>
            <a:srgbClr val="00B05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Susceptible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2ACDFE-F78F-7871-1D0C-19569A06BE86}"/>
              </a:ext>
            </a:extLst>
          </p:cNvPr>
          <p:cNvSpPr/>
          <p:nvPr/>
        </p:nvSpPr>
        <p:spPr>
          <a:xfrm>
            <a:off x="639418" y="2711211"/>
            <a:ext cx="6067388" cy="25903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BBFE07-1B14-7E9B-92F6-6BCAD389B16F}"/>
              </a:ext>
            </a:extLst>
          </p:cNvPr>
          <p:cNvSpPr/>
          <p:nvPr/>
        </p:nvSpPr>
        <p:spPr>
          <a:xfrm>
            <a:off x="2768685" y="1590418"/>
            <a:ext cx="1828800" cy="569459"/>
          </a:xfrm>
          <a:prstGeom prst="roundRect">
            <a:avLst/>
          </a:prstGeom>
          <a:solidFill>
            <a:srgbClr val="C0000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Infected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22EBA3-DC82-3E03-A008-6CF0020F1423}"/>
              </a:ext>
            </a:extLst>
          </p:cNvPr>
          <p:cNvSpPr/>
          <p:nvPr/>
        </p:nvSpPr>
        <p:spPr>
          <a:xfrm>
            <a:off x="4869359" y="1586971"/>
            <a:ext cx="1828800" cy="569459"/>
          </a:xfrm>
          <a:prstGeom prst="roundRect">
            <a:avLst/>
          </a:prstGeom>
          <a:solidFill>
            <a:schemeClr val="accent5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Recovered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E94BE-0931-91AA-304F-3F82C0F9EAE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505228" y="1871700"/>
            <a:ext cx="263457" cy="34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7C6BF1-D6AD-330A-1A02-B55A4BAC2DD0}"/>
              </a:ext>
            </a:extLst>
          </p:cNvPr>
          <p:cNvCxnSpPr>
            <a:cxnSpLocks/>
          </p:cNvCxnSpPr>
          <p:nvPr/>
        </p:nvCxnSpPr>
        <p:spPr>
          <a:xfrm>
            <a:off x="4607198" y="1868252"/>
            <a:ext cx="263457" cy="34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CCBE4E3-A6CD-692F-4889-4A06CBD66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418" y="2748186"/>
                <a:ext cx="2878227" cy="25903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CCBE4E3-A6CD-692F-4889-4A06CBD6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8" y="2748186"/>
                <a:ext cx="2878227" cy="259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FF0B1F97-65E5-6A06-B35F-19F510F14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645" y="2745532"/>
                <a:ext cx="3185221" cy="259030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≔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FF0B1F97-65E5-6A06-B35F-19F510F14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45" y="2745532"/>
                <a:ext cx="3185221" cy="259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D909A04-2040-8B8E-DA33-581CF51EDE96}"/>
              </a:ext>
            </a:extLst>
          </p:cNvPr>
          <p:cNvSpPr/>
          <p:nvPr/>
        </p:nvSpPr>
        <p:spPr>
          <a:xfrm>
            <a:off x="3461659" y="2873827"/>
            <a:ext cx="45719" cy="226733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7AA44E-CB6D-B4E7-9D5B-EE1BA39F2905}"/>
              </a:ext>
            </a:extLst>
          </p:cNvPr>
          <p:cNvSpPr/>
          <p:nvPr/>
        </p:nvSpPr>
        <p:spPr>
          <a:xfrm>
            <a:off x="7452106" y="2788394"/>
            <a:ext cx="1675756" cy="41754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Exposed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C021C7-C113-8C71-B6B6-79453B1DD09B}"/>
              </a:ext>
            </a:extLst>
          </p:cNvPr>
          <p:cNvSpPr/>
          <p:nvPr/>
        </p:nvSpPr>
        <p:spPr>
          <a:xfrm>
            <a:off x="9382633" y="2788394"/>
            <a:ext cx="1675756" cy="4175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Vaccinated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0D0ACDC-B1BB-313D-068C-866429B202DD}"/>
              </a:ext>
            </a:extLst>
          </p:cNvPr>
          <p:cNvSpPr/>
          <p:nvPr/>
        </p:nvSpPr>
        <p:spPr>
          <a:xfrm>
            <a:off x="7452106" y="4729159"/>
            <a:ext cx="1675756" cy="41754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</a:rPr>
              <a:t>Social network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E14652-3828-A642-13CD-DE726CFB6D4C}"/>
              </a:ext>
            </a:extLst>
          </p:cNvPr>
          <p:cNvSpPr/>
          <p:nvPr/>
        </p:nvSpPr>
        <p:spPr>
          <a:xfrm>
            <a:off x="9382633" y="4729159"/>
            <a:ext cx="1675756" cy="41754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B269B-08A4-1819-1BA0-262C3F1A91E2}"/>
              </a:ext>
            </a:extLst>
          </p:cNvPr>
          <p:cNvSpPr txBox="1"/>
          <p:nvPr/>
        </p:nvSpPr>
        <p:spPr>
          <a:xfrm>
            <a:off x="534837" y="6227636"/>
            <a:ext cx="6001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* all images are licensed as free to use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55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  <p:bldP spid="3" grpId="0" animBg="1"/>
      <p:bldP spid="18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Mathematically Modeling Pandemic Spread – extending SIR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2ACDFE-F78F-7871-1D0C-19569A06BE86}"/>
              </a:ext>
            </a:extLst>
          </p:cNvPr>
          <p:cNvSpPr/>
          <p:nvPr/>
        </p:nvSpPr>
        <p:spPr>
          <a:xfrm>
            <a:off x="1443872" y="1270779"/>
            <a:ext cx="8993908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Graphical user interface">
            <a:extLst>
              <a:ext uri="{FF2B5EF4-FFF2-40B4-BE49-F238E27FC236}">
                <a16:creationId xmlns:a16="http://schemas.microsoft.com/office/drawing/2014/main" id="{B4EB9FFB-C6D4-1494-B226-9229EB47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52" y="1270778"/>
            <a:ext cx="8643607" cy="47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It is (Almost) Always About The Money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AAA0FF-5D8D-BD69-246C-894EA5CDCD60}"/>
              </a:ext>
            </a:extLst>
          </p:cNvPr>
          <p:cNvSpPr/>
          <p:nvPr/>
        </p:nvSpPr>
        <p:spPr>
          <a:xfrm>
            <a:off x="534837" y="2286001"/>
            <a:ext cx="5284057" cy="380371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FEC2-AE6C-8249-D39D-4DD973FB8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7" y="2423918"/>
            <a:ext cx="5093814" cy="35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1EAF9C-6550-AD23-857B-52A943C4451A}"/>
              </a:ext>
            </a:extLst>
          </p:cNvPr>
          <p:cNvSpPr/>
          <p:nvPr/>
        </p:nvSpPr>
        <p:spPr>
          <a:xfrm>
            <a:off x="534837" y="1438729"/>
            <a:ext cx="5284057" cy="604675"/>
          </a:xfrm>
          <a:prstGeom prst="roundRect">
            <a:avLst>
              <a:gd name="adj" fmla="val 444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66D3E-D6B5-A604-1610-3837E43B2ECC}"/>
              </a:ext>
            </a:extLst>
          </p:cNvPr>
          <p:cNvSpPr txBox="1"/>
          <p:nvPr/>
        </p:nvSpPr>
        <p:spPr>
          <a:xfrm>
            <a:off x="817768" y="1524846"/>
            <a:ext cx="436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Economic damage due to the pandemic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549C-7BCA-2434-8AB4-299E249AA48B}"/>
              </a:ext>
            </a:extLst>
          </p:cNvPr>
          <p:cNvSpPr txBox="1"/>
          <p:nvPr/>
        </p:nvSpPr>
        <p:spPr>
          <a:xfrm>
            <a:off x="534837" y="6227636"/>
            <a:ext cx="6001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 source: Central Bureau of Statistics, Israel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E29015-35EF-1106-B1FB-64426F94CC2B}"/>
              </a:ext>
            </a:extLst>
          </p:cNvPr>
          <p:cNvSpPr/>
          <p:nvPr/>
        </p:nvSpPr>
        <p:spPr>
          <a:xfrm>
            <a:off x="6353731" y="2286001"/>
            <a:ext cx="5284057" cy="380371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D05D4F-11D8-2ABF-943C-176CE5C36FF7}"/>
              </a:ext>
            </a:extLst>
          </p:cNvPr>
          <p:cNvSpPr/>
          <p:nvPr/>
        </p:nvSpPr>
        <p:spPr>
          <a:xfrm>
            <a:off x="6353731" y="1438729"/>
            <a:ext cx="5284057" cy="604675"/>
          </a:xfrm>
          <a:prstGeom prst="roundRect">
            <a:avLst>
              <a:gd name="adj" fmla="val 444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FECC3-BD6E-1C97-E853-5029ABBEB7A7}"/>
              </a:ext>
            </a:extLst>
          </p:cNvPr>
          <p:cNvSpPr txBox="1"/>
          <p:nvPr/>
        </p:nvSpPr>
        <p:spPr>
          <a:xfrm>
            <a:off x="6636661" y="1524846"/>
            <a:ext cx="458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</a:rPr>
              <a:t>Economic spends due to the pandemic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7920B-70F3-EB96-0ACC-4F4C4467C6D4}"/>
              </a:ext>
            </a:extLst>
          </p:cNvPr>
          <p:cNvSpPr txBox="1"/>
          <p:nvPr/>
        </p:nvSpPr>
        <p:spPr>
          <a:xfrm>
            <a:off x="6353731" y="6227861"/>
            <a:ext cx="6001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 source: 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World Bank, World development report 2022</a:t>
            </a:r>
          </a:p>
        </p:txBody>
      </p:sp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3F882F05-23FC-9CC6-343B-AF676F854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26" y="2437736"/>
            <a:ext cx="4354800" cy="36408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372BE6-37FD-EE34-4AE4-8253BBBC1D46}"/>
              </a:ext>
            </a:extLst>
          </p:cNvPr>
          <p:cNvSpPr/>
          <p:nvPr/>
        </p:nvSpPr>
        <p:spPr>
          <a:xfrm>
            <a:off x="6636662" y="2423918"/>
            <a:ext cx="3981576" cy="244637"/>
          </a:xfrm>
          <a:prstGeom prst="roundRect">
            <a:avLst>
              <a:gd name="adj" fmla="val 444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Share of GDB (%)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FBE076-19FE-0F77-255C-A4D9C9243EE8}"/>
              </a:ext>
            </a:extLst>
          </p:cNvPr>
          <p:cNvSpPr/>
          <p:nvPr/>
        </p:nvSpPr>
        <p:spPr>
          <a:xfrm>
            <a:off x="6536793" y="2932001"/>
            <a:ext cx="455841" cy="3348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3367BE-57EA-DEC4-271B-FA595C6F7327}"/>
              </a:ext>
            </a:extLst>
          </p:cNvPr>
          <p:cNvSpPr/>
          <p:nvPr/>
        </p:nvSpPr>
        <p:spPr>
          <a:xfrm>
            <a:off x="6536793" y="3465626"/>
            <a:ext cx="455841" cy="3348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A69144-BF27-3C49-84A3-08E3475FE8F3}"/>
              </a:ext>
            </a:extLst>
          </p:cNvPr>
          <p:cNvSpPr/>
          <p:nvPr/>
        </p:nvSpPr>
        <p:spPr>
          <a:xfrm>
            <a:off x="6536793" y="3952195"/>
            <a:ext cx="455841" cy="3348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C13CA53-B885-42CE-89B2-2224D1877AF6}"/>
              </a:ext>
            </a:extLst>
          </p:cNvPr>
          <p:cNvSpPr/>
          <p:nvPr/>
        </p:nvSpPr>
        <p:spPr>
          <a:xfrm>
            <a:off x="6544011" y="4443429"/>
            <a:ext cx="455841" cy="3348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4599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</a:rPr>
              <a:t>Integrating Machine Learning To The Mix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4F2F08-8362-F7E5-2CF8-BB3628138AA0}"/>
              </a:ext>
            </a:extLst>
          </p:cNvPr>
          <p:cNvSpPr/>
          <p:nvPr/>
        </p:nvSpPr>
        <p:spPr>
          <a:xfrm>
            <a:off x="534837" y="1270778"/>
            <a:ext cx="5166167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2A1D85-9E2C-E132-E029-EB634D108C7B}"/>
              </a:ext>
            </a:extLst>
          </p:cNvPr>
          <p:cNvSpPr/>
          <p:nvPr/>
        </p:nvSpPr>
        <p:spPr>
          <a:xfrm>
            <a:off x="6363418" y="1270778"/>
            <a:ext cx="5166167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preading pathogen maps | Sci-fi interfaces">
            <a:extLst>
              <a:ext uri="{FF2B5EF4-FFF2-40B4-BE49-F238E27FC236}">
                <a16:creationId xmlns:a16="http://schemas.microsoft.com/office/drawing/2014/main" id="{CA3455CA-EE79-6F4C-936D-A0F194678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3" t="6643" r="5539" b="12702"/>
          <a:stretch/>
        </p:blipFill>
        <p:spPr bwMode="auto">
          <a:xfrm>
            <a:off x="914400" y="1483567"/>
            <a:ext cx="4198775" cy="238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BF7FF0C-1EBE-DC1A-35B8-71D1F0E5D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99" y="4341374"/>
            <a:ext cx="1269841" cy="1269841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892A2DA-10A5-F7D1-16CD-1B970EE517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2127" y="3936989"/>
            <a:ext cx="1175658" cy="1046085"/>
          </a:xfrm>
          <a:prstGeom prst="bentConnector3">
            <a:avLst>
              <a:gd name="adj1" fmla="val 9920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C6E8AC6-ED21-0249-5066-D9AA0703E9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8054" y="3936989"/>
            <a:ext cx="1175659" cy="1046086"/>
          </a:xfrm>
          <a:prstGeom prst="bentConnector3">
            <a:avLst>
              <a:gd name="adj1" fmla="val 317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C2162-5F96-1AF0-A1B8-E29963546C9A}"/>
              </a:ext>
            </a:extLst>
          </p:cNvPr>
          <p:cNvSpPr/>
          <p:nvPr/>
        </p:nvSpPr>
        <p:spPr>
          <a:xfrm>
            <a:off x="4870579" y="2472612"/>
            <a:ext cx="130628" cy="11290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B093CC25-5CE8-478E-310B-1ED70A3DB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60" y="4341374"/>
            <a:ext cx="1269841" cy="1269841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408F037-BB51-E510-869F-F841A5B8F0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28289" y="3936990"/>
            <a:ext cx="1175658" cy="1046085"/>
          </a:xfrm>
          <a:prstGeom prst="bentConnector3">
            <a:avLst>
              <a:gd name="adj1" fmla="val 9920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1481DF9-E208-BBFB-DB2C-B4D033668E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42677" y="3919868"/>
            <a:ext cx="1178734" cy="1046086"/>
          </a:xfrm>
          <a:prstGeom prst="bentConnector3">
            <a:avLst>
              <a:gd name="adj1" fmla="val 92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ADDDFD-EFAD-B075-C46C-4562373C18D3}"/>
              </a:ext>
            </a:extLst>
          </p:cNvPr>
          <p:cNvSpPr txBox="1"/>
          <p:nvPr/>
        </p:nvSpPr>
        <p:spPr>
          <a:xfrm>
            <a:off x="534837" y="6227636"/>
            <a:ext cx="6001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* The image is licensed as free to use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appy birthday to you card">
            <a:extLst>
              <a:ext uri="{FF2B5EF4-FFF2-40B4-BE49-F238E27FC236}">
                <a16:creationId xmlns:a16="http://schemas.microsoft.com/office/drawing/2014/main" id="{6E0D1637-100E-0C7F-A598-7C37660CE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14595" r="-207" b="-174"/>
          <a:stretch/>
        </p:blipFill>
        <p:spPr bwMode="auto">
          <a:xfrm>
            <a:off x="6838373" y="1464906"/>
            <a:ext cx="4216255" cy="238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89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Roboto" panose="02000000000000000000" pitchFamily="2" charset="0"/>
              </a:rPr>
              <a:t>Economic Aspects of the Detection of New Strains in a Multi-Strain Model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37F952-4378-C40F-7643-965FCA646D7D}"/>
              </a:ext>
            </a:extLst>
          </p:cNvPr>
          <p:cNvSpPr/>
          <p:nvPr/>
        </p:nvSpPr>
        <p:spPr>
          <a:xfrm>
            <a:off x="534837" y="1270779"/>
            <a:ext cx="11025791" cy="4809608"/>
          </a:xfrm>
          <a:prstGeom prst="roundRect">
            <a:avLst>
              <a:gd name="adj" fmla="val 7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119EA-0A5D-583C-5F73-000A53D1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01" y="1312003"/>
            <a:ext cx="5516141" cy="4727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69219-97F2-AC57-4066-F090E69F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177" y="1917669"/>
            <a:ext cx="6301922" cy="3268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1322105-3A78-46EB-F6B2-E2D92EE7F2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3177" y="5284388"/>
                <a:ext cx="6301922" cy="605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Transition between disease stages, shown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.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1322105-3A78-46EB-F6B2-E2D92EE7F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177" y="5284388"/>
                <a:ext cx="6301922" cy="60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572550-21BD-88EC-5B36-083BDD95A03C}"/>
              </a:ext>
            </a:extLst>
          </p:cNvPr>
          <p:cNvSpPr txBox="1"/>
          <p:nvPr/>
        </p:nvSpPr>
        <p:spPr>
          <a:xfrm>
            <a:off x="534837" y="6367828"/>
            <a:ext cx="10905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</a:t>
            </a:r>
            <a:r>
              <a:rPr lang="en-US" sz="1200" dirty="0" err="1">
                <a:solidFill>
                  <a:schemeClr val="bg1"/>
                </a:solidFill>
              </a:rPr>
              <a:t>Shami</a:t>
            </a:r>
            <a:r>
              <a:rPr lang="en-US" sz="1200" dirty="0">
                <a:solidFill>
                  <a:schemeClr val="bg1"/>
                </a:solidFill>
              </a:rPr>
              <a:t>, L., </a:t>
            </a:r>
            <a:r>
              <a:rPr lang="en-US" sz="1200" b="1" dirty="0">
                <a:solidFill>
                  <a:schemeClr val="bg1"/>
                </a:solidFill>
              </a:rPr>
              <a:t>Lazebnik, T. </a:t>
            </a:r>
            <a:r>
              <a:rPr lang="en-US" sz="1200" dirty="0">
                <a:solidFill>
                  <a:schemeClr val="bg1"/>
                </a:solidFill>
              </a:rPr>
              <a:t>(2023). Economic aspects of the detection of new strains in a multi-strain epidemiological–mathematical model, Chaos, Solitons &amp; Fractals.</a:t>
            </a:r>
          </a:p>
        </p:txBody>
      </p:sp>
    </p:spTree>
    <p:extLst>
      <p:ext uri="{BB962C8B-B14F-4D97-AF65-F5344CB8AC3E}">
        <p14:creationId xmlns:p14="http://schemas.microsoft.com/office/powerpoint/2010/main" val="233958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F7397B-1196-8FB0-D76D-F469B812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60"/>
          <a:stretch/>
        </p:blipFill>
        <p:spPr>
          <a:xfrm>
            <a:off x="0" y="-28575"/>
            <a:ext cx="12192000" cy="688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147F8-A88E-877A-819F-4084215C9692}"/>
              </a:ext>
            </a:extLst>
          </p:cNvPr>
          <p:cNvSpPr/>
          <p:nvPr/>
        </p:nvSpPr>
        <p:spPr>
          <a:xfrm>
            <a:off x="0" y="-28575"/>
            <a:ext cx="12192000" cy="68865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51E604-27CC-284B-4DB7-290308512CEE}"/>
              </a:ext>
            </a:extLst>
          </p:cNvPr>
          <p:cNvSpPr txBox="1">
            <a:spLocks/>
          </p:cNvSpPr>
          <p:nvPr/>
        </p:nvSpPr>
        <p:spPr>
          <a:xfrm>
            <a:off x="534837" y="112143"/>
            <a:ext cx="11335109" cy="101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Roboto" panose="02000000000000000000" pitchFamily="2" charset="0"/>
              </a:rPr>
              <a:t>Economic Aspects of the Detection of New Strains in a Multi-Strain Model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37F952-4378-C40F-7643-965FCA646D7D}"/>
              </a:ext>
            </a:extLst>
          </p:cNvPr>
          <p:cNvSpPr/>
          <p:nvPr/>
        </p:nvSpPr>
        <p:spPr>
          <a:xfrm>
            <a:off x="534837" y="1270779"/>
            <a:ext cx="11025791" cy="1155180"/>
          </a:xfrm>
          <a:prstGeom prst="roundRect">
            <a:avLst>
              <a:gd name="adj" fmla="val 33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07838C3-71B6-07A2-BF82-C62CBC670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98" y="1270778"/>
                <a:ext cx="10580912" cy="115518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At the beginning of the pandemic, there is a single pathogen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).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07838C3-71B6-07A2-BF82-C62CBC67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8" y="1270778"/>
                <a:ext cx="10580912" cy="1155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5A8B5B5-560F-7668-E409-BB0525CC3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95" y="2887383"/>
            <a:ext cx="914400" cy="9144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F0D88-114C-09A7-B6C7-C50A42730516}"/>
              </a:ext>
            </a:extLst>
          </p:cNvPr>
          <p:cNvSpPr/>
          <p:nvPr/>
        </p:nvSpPr>
        <p:spPr>
          <a:xfrm>
            <a:off x="583104" y="2976244"/>
            <a:ext cx="11025791" cy="1155180"/>
          </a:xfrm>
          <a:prstGeom prst="roundRect">
            <a:avLst>
              <a:gd name="adj" fmla="val 27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1AC97E55-F2EE-8A64-5B20-1FDE1D3D4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065" y="2976243"/>
                <a:ext cx="10580912" cy="1155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A pathogen,        , is a vector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with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1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s.t.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∈{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}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1AC97E55-F2EE-8A64-5B20-1FDE1D3D4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65" y="2976243"/>
                <a:ext cx="10580912" cy="1155180"/>
              </a:xfrm>
              <a:prstGeom prst="rect">
                <a:avLst/>
              </a:prstGeom>
              <a:blipFill>
                <a:blip r:embed="rId6"/>
                <a:stretch>
                  <a:fillRect l="-58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97224FF1-6004-CF8D-9450-BA8943752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23" y="3233956"/>
            <a:ext cx="457200" cy="4572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23DEF6-45FE-3202-1963-BE73E5197F36}"/>
              </a:ext>
            </a:extLst>
          </p:cNvPr>
          <p:cNvSpPr/>
          <p:nvPr/>
        </p:nvSpPr>
        <p:spPr>
          <a:xfrm>
            <a:off x="583104" y="4681710"/>
            <a:ext cx="11025791" cy="1155180"/>
          </a:xfrm>
          <a:prstGeom prst="roundRect">
            <a:avLst>
              <a:gd name="adj" fmla="val 27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632AD245-4149-02CB-740E-7F9EE4F10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065" y="4681709"/>
                <a:ext cx="10580912" cy="1155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A new strain is emerged from a mutation process that occur once: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↔∀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for pre-defined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value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632AD245-4149-02CB-740E-7F9EE4F1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65" y="4681709"/>
                <a:ext cx="10580912" cy="1155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79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861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Office Theme</vt:lpstr>
      <vt:lpstr>Using Machine Learning Models in Infectious Diseases Prediction with Economic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ML models in infectious diseases prediction with economical constraints</dc:title>
  <dc:creator>Lazebnik, Teddy</dc:creator>
  <cp:lastModifiedBy>Lazebnik, Teddy</cp:lastModifiedBy>
  <cp:revision>50</cp:revision>
  <dcterms:created xsi:type="dcterms:W3CDTF">2023-04-23T18:46:12Z</dcterms:created>
  <dcterms:modified xsi:type="dcterms:W3CDTF">2023-05-15T09:19:06Z</dcterms:modified>
</cp:coreProperties>
</file>